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3" r:id="rId16"/>
    <p:sldId id="274" r:id="rId17"/>
    <p:sldId id="272" r:id="rId18"/>
    <p:sldId id="275" r:id="rId19"/>
    <p:sldId id="276" r:id="rId20"/>
    <p:sldId id="277" r:id="rId21"/>
    <p:sldId id="278" r:id="rId22"/>
    <p:sldId id="279" r:id="rId23"/>
    <p:sldId id="280" r:id="rId24"/>
    <p:sldId id="286" r:id="rId25"/>
    <p:sldId id="281"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00FF00"/>
    <a:srgbClr val="FF0000"/>
    <a:srgbClr val="000066"/>
    <a:srgbClr val="66FF33"/>
    <a:srgbClr val="0000CC"/>
    <a:srgbClr val="FF0066"/>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BE6F7E-85F4-41BA-99CE-C4FF5D9222F0}" type="datetimeFigureOut">
              <a:rPr lang="en-US" smtClean="0"/>
              <a:pPr/>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E6F7E-85F4-41BA-99CE-C4FF5D9222F0}" type="datetimeFigureOut">
              <a:rPr lang="en-US" smtClean="0"/>
              <a:pPr/>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E6F7E-85F4-41BA-99CE-C4FF5D9222F0}" type="datetimeFigureOut">
              <a:rPr lang="en-US" smtClean="0"/>
              <a:pPr/>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BE6F7E-85F4-41BA-99CE-C4FF5D9222F0}" type="datetimeFigureOut">
              <a:rPr lang="en-US" smtClean="0"/>
              <a:pPr/>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BE6F7E-85F4-41BA-99CE-C4FF5D9222F0}" type="datetimeFigureOut">
              <a:rPr lang="en-US" smtClean="0"/>
              <a:pPr/>
              <a:t>6/3/2011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BE6F7E-85F4-41BA-99CE-C4FF5D9222F0}" type="datetimeFigureOut">
              <a:rPr lang="en-US" smtClean="0"/>
              <a:pPr/>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BE6F7E-85F4-41BA-99CE-C4FF5D9222F0}" type="datetimeFigureOut">
              <a:rPr lang="en-US" smtClean="0"/>
              <a:pPr/>
              <a:t>6/3/2011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BE6F7E-85F4-41BA-99CE-C4FF5D9222F0}" type="datetimeFigureOut">
              <a:rPr lang="en-US" smtClean="0"/>
              <a:pPr/>
              <a:t>6/3/2011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BE6F7E-85F4-41BA-99CE-C4FF5D9222F0}" type="datetimeFigureOut">
              <a:rPr lang="en-US" smtClean="0"/>
              <a:pPr/>
              <a:t>6/3/2011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E6F7E-85F4-41BA-99CE-C4FF5D9222F0}" type="datetimeFigureOut">
              <a:rPr lang="en-US" smtClean="0"/>
              <a:pPr/>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E6F7E-85F4-41BA-99CE-C4FF5D9222F0}" type="datetimeFigureOut">
              <a:rPr lang="en-US" smtClean="0"/>
              <a:pPr/>
              <a:t>6/3/2011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B0450-2F11-49F5-911A-F61AC025E4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BE6F7E-85F4-41BA-99CE-C4FF5D9222F0}" type="datetimeFigureOut">
              <a:rPr lang="en-US" smtClean="0"/>
              <a:pPr/>
              <a:t>6/3/2011</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B0450-2F11-49F5-911A-F61AC025E4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w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wmf"/></Relationships>
</file>

<file path=ppt/slides/_rels/slide1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wmf"/><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7.jpeg"/><Relationship Id="rId1" Type="http://schemas.openxmlformats.org/officeDocument/2006/relationships/slideLayout" Target="../slideLayouts/slideLayout6.xml"/><Relationship Id="rId5" Type="http://schemas.openxmlformats.org/officeDocument/2006/relationships/image" Target="../media/image39.wmf"/><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4.jpeg"/></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accent4"/>
                </a:solidFill>
                <a:latin typeface="AR CHRISTY" pitchFamily="2" charset="0"/>
              </a:rPr>
              <a:t>W</a:t>
            </a:r>
            <a:r>
              <a:rPr lang="en-US" b="1" dirty="0" smtClean="0">
                <a:solidFill>
                  <a:schemeClr val="accent6"/>
                </a:solidFill>
                <a:latin typeface="AR CHRISTY" pitchFamily="2" charset="0"/>
              </a:rPr>
              <a:t>h</a:t>
            </a:r>
            <a:r>
              <a:rPr lang="en-US" b="1" dirty="0" smtClean="0">
                <a:solidFill>
                  <a:schemeClr val="accent4"/>
                </a:solidFill>
                <a:latin typeface="AR CHRISTY" pitchFamily="2" charset="0"/>
              </a:rPr>
              <a:t>o </a:t>
            </a:r>
            <a:r>
              <a:rPr lang="en-US" b="1" dirty="0" smtClean="0">
                <a:solidFill>
                  <a:schemeClr val="accent6"/>
                </a:solidFill>
                <a:latin typeface="AR CHRISTY" pitchFamily="2" charset="0"/>
              </a:rPr>
              <a:t>k</a:t>
            </a:r>
            <a:r>
              <a:rPr lang="en-US" b="1" dirty="0" smtClean="0">
                <a:solidFill>
                  <a:schemeClr val="accent4"/>
                </a:solidFill>
                <a:latin typeface="AR CHRISTY" pitchFamily="2" charset="0"/>
              </a:rPr>
              <a:t>n</a:t>
            </a:r>
            <a:r>
              <a:rPr lang="en-US" b="1" dirty="0" smtClean="0">
                <a:solidFill>
                  <a:schemeClr val="accent6"/>
                </a:solidFill>
                <a:latin typeface="AR CHRISTY" pitchFamily="2" charset="0"/>
              </a:rPr>
              <a:t>e</a:t>
            </a:r>
            <a:r>
              <a:rPr lang="en-US" b="1" dirty="0" smtClean="0">
                <a:solidFill>
                  <a:schemeClr val="accent4"/>
                </a:solidFill>
                <a:latin typeface="AR CHRISTY" pitchFamily="2" charset="0"/>
              </a:rPr>
              <a:t>w </a:t>
            </a:r>
            <a:r>
              <a:rPr lang="en-US" b="1" dirty="0" smtClean="0">
                <a:solidFill>
                  <a:schemeClr val="accent6"/>
                </a:solidFill>
                <a:latin typeface="AR CHRISTY" pitchFamily="2" charset="0"/>
              </a:rPr>
              <a:t>s</a:t>
            </a:r>
            <a:r>
              <a:rPr lang="en-US" b="1" dirty="0" smtClean="0">
                <a:solidFill>
                  <a:schemeClr val="accent4"/>
                </a:solidFill>
                <a:latin typeface="AR CHRISTY" pitchFamily="2" charset="0"/>
              </a:rPr>
              <a:t>c</a:t>
            </a:r>
            <a:r>
              <a:rPr lang="en-US" b="1" dirty="0" smtClean="0">
                <a:solidFill>
                  <a:schemeClr val="accent6"/>
                </a:solidFill>
                <a:latin typeface="AR CHRISTY" pitchFamily="2" charset="0"/>
              </a:rPr>
              <a:t>i</a:t>
            </a:r>
            <a:r>
              <a:rPr lang="en-US" b="1" dirty="0" smtClean="0">
                <a:solidFill>
                  <a:schemeClr val="accent4"/>
                </a:solidFill>
                <a:latin typeface="AR CHRISTY" pitchFamily="2" charset="0"/>
              </a:rPr>
              <a:t>e</a:t>
            </a:r>
            <a:r>
              <a:rPr lang="en-US" b="1" dirty="0" smtClean="0">
                <a:solidFill>
                  <a:schemeClr val="accent6"/>
                </a:solidFill>
                <a:latin typeface="AR CHRISTY" pitchFamily="2" charset="0"/>
              </a:rPr>
              <a:t>n</a:t>
            </a:r>
            <a:r>
              <a:rPr lang="en-US" b="1" dirty="0" smtClean="0">
                <a:solidFill>
                  <a:schemeClr val="accent4"/>
                </a:solidFill>
                <a:latin typeface="AR CHRISTY" pitchFamily="2" charset="0"/>
              </a:rPr>
              <a:t>c</a:t>
            </a:r>
            <a:r>
              <a:rPr lang="en-US" b="1" dirty="0" smtClean="0">
                <a:solidFill>
                  <a:schemeClr val="accent6"/>
                </a:solidFill>
                <a:latin typeface="AR CHRISTY" pitchFamily="2" charset="0"/>
              </a:rPr>
              <a:t>e</a:t>
            </a:r>
            <a:r>
              <a:rPr lang="en-US" b="1" dirty="0" smtClean="0">
                <a:solidFill>
                  <a:schemeClr val="accent4"/>
                </a:solidFill>
                <a:latin typeface="AR CHRISTY" pitchFamily="2" charset="0"/>
              </a:rPr>
              <a:t> w</a:t>
            </a:r>
            <a:r>
              <a:rPr lang="en-US" b="1" dirty="0" smtClean="0">
                <a:solidFill>
                  <a:schemeClr val="accent6"/>
                </a:solidFill>
                <a:latin typeface="AR CHRISTY" pitchFamily="2" charset="0"/>
              </a:rPr>
              <a:t>a</a:t>
            </a:r>
            <a:r>
              <a:rPr lang="en-US" b="1" dirty="0" smtClean="0">
                <a:solidFill>
                  <a:schemeClr val="accent4"/>
                </a:solidFill>
                <a:latin typeface="AR CHRISTY" pitchFamily="2" charset="0"/>
              </a:rPr>
              <a:t>s </a:t>
            </a:r>
            <a:r>
              <a:rPr lang="en-US" b="1" dirty="0" smtClean="0">
                <a:solidFill>
                  <a:schemeClr val="accent6"/>
                </a:solidFill>
                <a:latin typeface="AR CHRISTY" pitchFamily="2" charset="0"/>
              </a:rPr>
              <a:t>i</a:t>
            </a:r>
            <a:r>
              <a:rPr lang="en-US" b="1" dirty="0" smtClean="0">
                <a:solidFill>
                  <a:schemeClr val="accent4"/>
                </a:solidFill>
                <a:latin typeface="AR CHRISTY" pitchFamily="2" charset="0"/>
              </a:rPr>
              <a:t>n </a:t>
            </a:r>
            <a:r>
              <a:rPr lang="en-US" b="1" dirty="0" smtClean="0">
                <a:solidFill>
                  <a:schemeClr val="accent6"/>
                </a:solidFill>
                <a:latin typeface="AR CHRISTY" pitchFamily="2" charset="0"/>
              </a:rPr>
              <a:t>b</a:t>
            </a:r>
            <a:r>
              <a:rPr lang="en-US" b="1" dirty="0" smtClean="0">
                <a:solidFill>
                  <a:schemeClr val="accent4"/>
                </a:solidFill>
                <a:latin typeface="AR CHRISTY" pitchFamily="2" charset="0"/>
              </a:rPr>
              <a:t>a</a:t>
            </a:r>
            <a:r>
              <a:rPr lang="en-US" b="1" dirty="0" smtClean="0">
                <a:solidFill>
                  <a:schemeClr val="accent6"/>
                </a:solidFill>
                <a:latin typeface="AR CHRISTY" pitchFamily="2" charset="0"/>
              </a:rPr>
              <a:t>s</a:t>
            </a:r>
            <a:r>
              <a:rPr lang="en-US" b="1" dirty="0" smtClean="0">
                <a:solidFill>
                  <a:schemeClr val="accent4"/>
                </a:solidFill>
                <a:latin typeface="AR CHRISTY" pitchFamily="2" charset="0"/>
              </a:rPr>
              <a:t>k</a:t>
            </a:r>
            <a:r>
              <a:rPr lang="en-US" b="1" dirty="0" smtClean="0">
                <a:solidFill>
                  <a:schemeClr val="accent6"/>
                </a:solidFill>
                <a:latin typeface="AR CHRISTY" pitchFamily="2" charset="0"/>
              </a:rPr>
              <a:t>e</a:t>
            </a:r>
            <a:r>
              <a:rPr lang="en-US" b="1" dirty="0" smtClean="0">
                <a:solidFill>
                  <a:schemeClr val="accent4"/>
                </a:solidFill>
                <a:latin typeface="AR CHRISTY" pitchFamily="2" charset="0"/>
              </a:rPr>
              <a:t>t</a:t>
            </a:r>
            <a:r>
              <a:rPr lang="en-US" b="1" dirty="0" smtClean="0">
                <a:solidFill>
                  <a:schemeClr val="accent6"/>
                </a:solidFill>
                <a:latin typeface="AR CHRISTY" pitchFamily="2" charset="0"/>
              </a:rPr>
              <a:t>b</a:t>
            </a:r>
            <a:r>
              <a:rPr lang="en-US" b="1" dirty="0" smtClean="0">
                <a:solidFill>
                  <a:schemeClr val="accent4"/>
                </a:solidFill>
                <a:latin typeface="AR CHRISTY" pitchFamily="2" charset="0"/>
              </a:rPr>
              <a:t>a</a:t>
            </a:r>
            <a:r>
              <a:rPr lang="en-US" b="1" dirty="0" smtClean="0">
                <a:solidFill>
                  <a:schemeClr val="accent6"/>
                </a:solidFill>
                <a:latin typeface="AR CHRISTY" pitchFamily="2" charset="0"/>
              </a:rPr>
              <a:t>l</a:t>
            </a:r>
            <a:r>
              <a:rPr lang="en-US" b="1" dirty="0" smtClean="0">
                <a:solidFill>
                  <a:schemeClr val="accent4"/>
                </a:solidFill>
                <a:latin typeface="AR CHRISTY" pitchFamily="2" charset="0"/>
              </a:rPr>
              <a:t>l</a:t>
            </a:r>
            <a:r>
              <a:rPr lang="en-US" b="1" dirty="0" smtClean="0">
                <a:solidFill>
                  <a:schemeClr val="accent6"/>
                </a:solidFill>
                <a:latin typeface="AR CHRISTY" pitchFamily="2" charset="0"/>
              </a:rPr>
              <a:t>?</a:t>
            </a:r>
            <a:endParaRPr lang="en-US" b="1" dirty="0">
              <a:solidFill>
                <a:schemeClr val="accent6"/>
              </a:solidFill>
              <a:latin typeface="AR CHRISTY" pitchFamily="2" charset="0"/>
            </a:endParaRPr>
          </a:p>
        </p:txBody>
      </p:sp>
      <p:sp>
        <p:nvSpPr>
          <p:cNvPr id="3" name="Subtitle 2"/>
          <p:cNvSpPr>
            <a:spLocks noGrp="1"/>
          </p:cNvSpPr>
          <p:nvPr>
            <p:ph type="subTitle" idx="1"/>
          </p:nvPr>
        </p:nvSpPr>
        <p:spPr/>
        <p:txBody>
          <a:bodyPr/>
          <a:lstStyle/>
          <a:p>
            <a:r>
              <a:rPr lang="en-US" dirty="0" smtClean="0"/>
              <a:t>By: Alex </a:t>
            </a:r>
            <a:r>
              <a:rPr lang="en-US" dirty="0" err="1" smtClean="0"/>
              <a:t>Kryzan</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2000"/>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023335">
            <a:off x="43267" y="1883670"/>
            <a:ext cx="9053032" cy="2328664"/>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Gravity: Does gravity have anything to do with science?</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6000"/>
            <a:lum/>
          </a:blip>
          <a:srcRect/>
          <a:stretch>
            <a:fillRect t="-42000" b="-4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What do you think?</a:t>
            </a:r>
            <a:endParaRPr lang="en-US"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4" name="Content Placeholder 3"/>
          <p:cNvSpPr>
            <a:spLocks noGrp="1"/>
          </p:cNvSpPr>
          <p:nvPr>
            <p:ph sz="half" idx="2"/>
          </p:nvPr>
        </p:nvSpPr>
        <p:spPr>
          <a:xfrm rot="20982035">
            <a:off x="3687196" y="1566463"/>
            <a:ext cx="4113940" cy="4963757"/>
          </a:xfrm>
        </p:spPr>
        <p:txBody>
          <a:bodyPr>
            <a:normAutofit lnSpcReduction="10000"/>
          </a:bodyPr>
          <a:lstStyle/>
          <a:p>
            <a:pPr>
              <a:buBlip>
                <a:blip r:embed="rId3"/>
              </a:buBlip>
            </a:pPr>
            <a:r>
              <a:rPr lang="en-US" dirty="0" smtClean="0"/>
              <a:t> </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No, I do not think gravity applies to basketball.</a:t>
            </a:r>
          </a:p>
          <a:p>
            <a:pPr>
              <a:buBlip>
                <a:blip r:embed="rId3"/>
              </a:buBlip>
            </a:pP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Yes, I think gravity applies and I can explain why.</a:t>
            </a:r>
          </a:p>
          <a:p>
            <a:pPr>
              <a:buBlip>
                <a:blip r:embed="rId3"/>
              </a:buBlip>
            </a:pP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 do not know what is the right answer.</a:t>
            </a:r>
            <a:endPar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7000"/>
            <a:lum/>
          </a:blip>
          <a:srcRect/>
          <a:stretch>
            <a:fillRect l="-5000" t="-2000" r="-6000" b="-3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Juice ITC" pitchFamily="82" charset="0"/>
              </a:rPr>
              <a:t>Your wrong</a:t>
            </a:r>
            <a:endParaRPr lang="en-US" sz="6600" dirty="0">
              <a:latin typeface="Juice ITC" pitchFamily="82" charset="0"/>
            </a:endParaRPr>
          </a:p>
        </p:txBody>
      </p:sp>
      <p:sp>
        <p:nvSpPr>
          <p:cNvPr id="3" name="Text Placeholder 2"/>
          <p:cNvSpPr>
            <a:spLocks noGrp="1"/>
          </p:cNvSpPr>
          <p:nvPr>
            <p:ph type="body" idx="1"/>
          </p:nvPr>
        </p:nvSpPr>
        <p:spPr/>
        <p:txBody>
          <a:bodyPr>
            <a:normAutofit/>
          </a:bodyPr>
          <a:lstStyle/>
          <a:p>
            <a:r>
              <a:rPr lang="en-US" sz="3200" b="1" dirty="0" smtClean="0">
                <a:latin typeface="Juice ITC" pitchFamily="82" charset="0"/>
              </a:rPr>
              <a:t>If you picked the first answer…….</a:t>
            </a:r>
            <a:endParaRPr lang="en-US" sz="3200" b="1" dirty="0">
              <a:latin typeface="Juice ITC" pitchFamily="82" charset="0"/>
            </a:endParaRPr>
          </a:p>
        </p:txBody>
      </p:sp>
      <p:pic>
        <p:nvPicPr>
          <p:cNvPr id="4100" name="Picture 4" descr="C:\Users\KKryzan\AppData\Local\Microsoft\Windows\Temporary Internet Files\Content.IE5\SMRBWS8J\MC900432469[1].wmf"/>
          <p:cNvPicPr>
            <a:picLocks noChangeAspect="1" noChangeArrowheads="1"/>
          </p:cNvPicPr>
          <p:nvPr/>
        </p:nvPicPr>
        <p:blipFill>
          <a:blip r:embed="rId3" cstate="print"/>
          <a:srcRect/>
          <a:stretch>
            <a:fillRect/>
          </a:stretch>
        </p:blipFill>
        <p:spPr bwMode="auto">
          <a:xfrm>
            <a:off x="7010400" y="2438400"/>
            <a:ext cx="1822450" cy="18605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right</a:t>
            </a:r>
            <a:endParaRPr lang="en-US" dirty="0"/>
          </a:p>
        </p:txBody>
      </p:sp>
      <p:sp>
        <p:nvSpPr>
          <p:cNvPr id="3" name="Text Placeholder 2"/>
          <p:cNvSpPr>
            <a:spLocks noGrp="1"/>
          </p:cNvSpPr>
          <p:nvPr>
            <p:ph type="body" idx="1"/>
          </p:nvPr>
        </p:nvSpPr>
        <p:spPr/>
        <p:txBody>
          <a:bodyPr>
            <a:normAutofit/>
          </a:bodyPr>
          <a:lstStyle/>
          <a:p>
            <a:r>
              <a:rPr lang="en-US" sz="2400" b="1" dirty="0" smtClean="0"/>
              <a:t>If you picked the second answer …………</a:t>
            </a:r>
            <a:endParaRPr lang="en-US" sz="2400" b="1" dirty="0"/>
          </a:p>
        </p:txBody>
      </p:sp>
      <p:pic>
        <p:nvPicPr>
          <p:cNvPr id="5122" name="Picture 2" descr="C:\Users\KKryzan\AppData\Local\Microsoft\Windows\Temporary Internet Files\Content.IE5\SMRBWS8J\MC900441274[1].png"/>
          <p:cNvPicPr>
            <a:picLocks noChangeAspect="1" noChangeArrowheads="1"/>
          </p:cNvPicPr>
          <p:nvPr/>
        </p:nvPicPr>
        <p:blipFill>
          <a:blip r:embed="rId2" cstate="print"/>
          <a:srcRect/>
          <a:stretch>
            <a:fillRect/>
          </a:stretch>
        </p:blipFill>
        <p:spPr bwMode="auto">
          <a:xfrm>
            <a:off x="5791200" y="609600"/>
            <a:ext cx="2743200" cy="2743200"/>
          </a:xfrm>
          <a:prstGeom prst="rect">
            <a:avLst/>
          </a:prstGeom>
          <a:noFill/>
        </p:spPr>
      </p:pic>
      <p:pic>
        <p:nvPicPr>
          <p:cNvPr id="5123" name="Picture 3" descr="C:\Users\KKryzan\AppData\Local\Microsoft\Windows\Temporary Internet Files\Content.IE5\R5XALKCY\MC900441269[1].png"/>
          <p:cNvPicPr>
            <a:picLocks noChangeAspect="1" noChangeArrowheads="1"/>
          </p:cNvPicPr>
          <p:nvPr/>
        </p:nvPicPr>
        <p:blipFill>
          <a:blip r:embed="rId3" cstate="print"/>
          <a:srcRect/>
          <a:stretch>
            <a:fillRect/>
          </a:stretch>
        </p:blipFill>
        <p:spPr bwMode="auto">
          <a:xfrm>
            <a:off x="0" y="0"/>
            <a:ext cx="2743200" cy="2743200"/>
          </a:xfrm>
          <a:prstGeom prst="rect">
            <a:avLst/>
          </a:prstGeom>
          <a:noFill/>
        </p:spPr>
      </p:pic>
      <p:pic>
        <p:nvPicPr>
          <p:cNvPr id="5124" name="Picture 4" descr="C:\Users\KKryzan\AppData\Local\Microsoft\Windows\Temporary Internet Files\Content.IE5\FZYSKCAA\MC900292486[1].wmf"/>
          <p:cNvPicPr>
            <a:picLocks noChangeAspect="1" noChangeArrowheads="1"/>
          </p:cNvPicPr>
          <p:nvPr/>
        </p:nvPicPr>
        <p:blipFill>
          <a:blip r:embed="rId4" cstate="print"/>
          <a:srcRect/>
          <a:stretch>
            <a:fillRect/>
          </a:stretch>
        </p:blipFill>
        <p:spPr bwMode="auto">
          <a:xfrm>
            <a:off x="4267200" y="228600"/>
            <a:ext cx="1762049" cy="1769364"/>
          </a:xfrm>
          <a:prstGeom prst="rect">
            <a:avLst/>
          </a:prstGeom>
          <a:noFill/>
        </p:spPr>
      </p:pic>
      <p:pic>
        <p:nvPicPr>
          <p:cNvPr id="5125" name="Picture 5" descr="C:\Users\KKryzan\AppData\Local\Microsoft\Windows\Temporary Internet Files\Content.IE5\9CUJNERM\MC900441268[1].png"/>
          <p:cNvPicPr>
            <a:picLocks noChangeAspect="1" noChangeArrowheads="1"/>
          </p:cNvPicPr>
          <p:nvPr/>
        </p:nvPicPr>
        <p:blipFill>
          <a:blip r:embed="rId5" cstate="print"/>
          <a:srcRect/>
          <a:stretch>
            <a:fillRect/>
          </a:stretch>
        </p:blipFill>
        <p:spPr bwMode="auto">
          <a:xfrm>
            <a:off x="5105400" y="3810000"/>
            <a:ext cx="2743200" cy="2743200"/>
          </a:xfrm>
          <a:prstGeom prst="rect">
            <a:avLst/>
          </a:prstGeom>
          <a:noFill/>
        </p:spPr>
      </p:pic>
      <p:pic>
        <p:nvPicPr>
          <p:cNvPr id="5126" name="Picture 6" descr="C:\Users\KKryzan\AppData\Local\Microsoft\Windows\Temporary Internet Files\Content.IE5\FZYSKCAA\MC900441272[1].png"/>
          <p:cNvPicPr>
            <a:picLocks noChangeAspect="1" noChangeArrowheads="1"/>
          </p:cNvPicPr>
          <p:nvPr/>
        </p:nvPicPr>
        <p:blipFill>
          <a:blip r:embed="rId6" cstate="print"/>
          <a:srcRect/>
          <a:stretch>
            <a:fillRect/>
          </a:stretch>
        </p:blipFill>
        <p:spPr bwMode="auto">
          <a:xfrm>
            <a:off x="1676400" y="1371600"/>
            <a:ext cx="2743200" cy="2743200"/>
          </a:xfrm>
          <a:prstGeom prst="rect">
            <a:avLst/>
          </a:prstGeom>
          <a:noFill/>
        </p:spPr>
      </p:pic>
      <p:pic>
        <p:nvPicPr>
          <p:cNvPr id="5127" name="Picture 7" descr="C:\Users\KKryzan\AppData\Local\Microsoft\Windows\Temporary Internet Files\Content.IE5\9CUJNERM\MP900446747[1].jpg"/>
          <p:cNvPicPr>
            <a:picLocks noChangeAspect="1" noChangeArrowheads="1"/>
          </p:cNvPicPr>
          <p:nvPr/>
        </p:nvPicPr>
        <p:blipFill>
          <a:blip r:embed="rId7" cstate="print"/>
          <a:srcRect/>
          <a:stretch>
            <a:fillRect/>
          </a:stretch>
        </p:blipFill>
        <p:spPr bwMode="auto">
          <a:xfrm>
            <a:off x="1295400" y="5334000"/>
            <a:ext cx="1549400" cy="103374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alpha val="94000"/>
              </a:srgbClr>
            </a:gs>
            <a:gs pos="45000">
              <a:srgbClr val="FF7A00"/>
            </a:gs>
            <a:gs pos="70000">
              <a:srgbClr val="FF0300"/>
            </a:gs>
            <a:gs pos="100000">
              <a:srgbClr val="4D0808"/>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3008313" cy="1162050"/>
          </a:xfrm>
        </p:spPr>
        <p:txBody>
          <a:bodyPr>
            <a:normAutofit/>
          </a:bodyPr>
          <a:lstStyle/>
          <a:p>
            <a:r>
              <a:rPr lang="en-US" sz="40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Gravity: </a:t>
            </a:r>
            <a:endParaRPr lang="en-US" sz="40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Text Placeholder 3"/>
          <p:cNvSpPr>
            <a:spLocks noGrp="1"/>
          </p:cNvSpPr>
          <p:nvPr>
            <p:ph type="body" sz="half" idx="2"/>
          </p:nvPr>
        </p:nvSpPr>
        <p:spPr>
          <a:xfrm>
            <a:off x="457201" y="1295400"/>
            <a:ext cx="5410199" cy="5562601"/>
          </a:xfrm>
        </p:spPr>
        <p:txBody>
          <a:bodyPr>
            <a:normAutofit fontScale="92500" lnSpcReduction="10000"/>
          </a:bodyPr>
          <a:lstStyle/>
          <a:p>
            <a:r>
              <a:rPr lang="en-US" dirty="0" smtClean="0"/>
              <a:t>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Kristen ITC" pitchFamily="66" charset="0"/>
              </a:rPr>
              <a:t>Gravity has a big role in basketball.  When someone is shooting the ball the only way it is able to go in the net is because of gravity.  Gravity pushes down on the ball and forces it to go down.  Also when someone is  dribbling the ball, gravity is pushing down on the ball and that is what makes it go down.  If there was not gravity then the ball would not bounce down or it would not go in the net. </a:t>
            </a:r>
            <a:r>
              <a:rPr lang="en-US" sz="2800" b="1" dirty="0" smtClean="0">
                <a:latin typeface="Kristen ITC" pitchFamily="66" charset="0"/>
              </a:rPr>
              <a:t> </a:t>
            </a:r>
            <a:endParaRPr lang="en-US" b="1" dirty="0">
              <a:latin typeface="Kristen ITC" pitchFamily="66" charset="0"/>
            </a:endParaRPr>
          </a:p>
        </p:txBody>
      </p:sp>
      <p:pic>
        <p:nvPicPr>
          <p:cNvPr id="6146" name="Picture 2" descr="C:\Users\KKryzan\AppData\Local\Microsoft\Windows\Temporary Internet Files\Content.IE5\SMRBWS8J\MC900441615[1].wmf"/>
          <p:cNvPicPr>
            <a:picLocks noGrp="1" noChangeAspect="1" noChangeArrowheads="1"/>
          </p:cNvPicPr>
          <p:nvPr>
            <p:ph idx="1"/>
          </p:nvPr>
        </p:nvPicPr>
        <p:blipFill>
          <a:blip r:embed="rId2" cstate="print"/>
          <a:srcRect/>
          <a:stretch>
            <a:fillRect/>
          </a:stretch>
        </p:blipFill>
        <p:spPr bwMode="auto">
          <a:xfrm rot="20762354">
            <a:off x="5756374" y="238094"/>
            <a:ext cx="1077912" cy="3001719"/>
          </a:xfrm>
          <a:prstGeom prst="rect">
            <a:avLst/>
          </a:prstGeom>
          <a:noFill/>
        </p:spPr>
      </p:pic>
      <p:pic>
        <p:nvPicPr>
          <p:cNvPr id="6147" name="Picture 3" descr="C:\Users\KKryzan\AppData\Local\Microsoft\Windows\Temporary Internet Files\Content.IE5\R5XALKCY\MC900441554[1].wmf"/>
          <p:cNvPicPr>
            <a:picLocks noChangeAspect="1" noChangeArrowheads="1"/>
          </p:cNvPicPr>
          <p:nvPr/>
        </p:nvPicPr>
        <p:blipFill>
          <a:blip r:embed="rId3" cstate="print"/>
          <a:srcRect/>
          <a:stretch>
            <a:fillRect/>
          </a:stretch>
        </p:blipFill>
        <p:spPr bwMode="auto">
          <a:xfrm>
            <a:off x="5791200" y="4343400"/>
            <a:ext cx="1111250" cy="2009775"/>
          </a:xfrm>
          <a:prstGeom prst="rect">
            <a:avLst/>
          </a:prstGeom>
          <a:noFill/>
        </p:spPr>
      </p:pic>
      <p:pic>
        <p:nvPicPr>
          <p:cNvPr id="6148" name="Picture 4" descr="C:\Users\KKryzan\AppData\Local\Microsoft\Windows\Temporary Internet Files\Content.IE5\FZYSKCAA\MC900441270[1].png"/>
          <p:cNvPicPr>
            <a:picLocks noChangeAspect="1" noChangeArrowheads="1"/>
          </p:cNvPicPr>
          <p:nvPr/>
        </p:nvPicPr>
        <p:blipFill>
          <a:blip r:embed="rId4" cstate="print"/>
          <a:srcRect/>
          <a:stretch>
            <a:fillRect/>
          </a:stretch>
        </p:blipFill>
        <p:spPr bwMode="auto">
          <a:xfrm>
            <a:off x="6400800" y="1905000"/>
            <a:ext cx="2743200" cy="2743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7000"/>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21134082">
            <a:off x="543784" y="1238826"/>
            <a:ext cx="8361230" cy="1849117"/>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sz="9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Mass</a:t>
            </a:r>
            <a:endParaRPr lang="en-US"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Subtitle 2"/>
          <p:cNvSpPr>
            <a:spLocks noGrp="1"/>
          </p:cNvSpPr>
          <p:nvPr>
            <p:ph type="subTitle" idx="1"/>
          </p:nvPr>
        </p:nvSpPr>
        <p:spPr/>
        <p:txBody>
          <a:bodyPr>
            <a:normAutofit/>
          </a:bodyPr>
          <a:lstStyle/>
          <a:p>
            <a:r>
              <a:rPr lang="en-US" sz="44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Doe’s  mass apply? </a:t>
            </a:r>
          </a:p>
          <a:p>
            <a:r>
              <a:rPr lang="en-US" sz="4400"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If so why?</a:t>
            </a:r>
            <a:endParaRPr lang="en-US" sz="4400" b="1" i="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0000"/>
            <a:lum/>
          </a:blip>
          <a:srcRect/>
          <a:stretch>
            <a:fillRect t="-11000" b="-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766854">
            <a:off x="392375" y="1515835"/>
            <a:ext cx="8534400" cy="2849562"/>
          </a:xfrm>
        </p:spPr>
        <p:txBody>
          <a:bodyPr>
            <a:noAutofit/>
          </a:bodyPr>
          <a:lstStyle/>
          <a:p>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Yes, mass is very important to basketball!</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3008313" cy="1162050"/>
          </a:xfrm>
        </p:spPr>
        <p:txBody>
          <a:bodyPr>
            <a:normAutofit/>
          </a:bodyPr>
          <a:lstStyle/>
          <a:p>
            <a:r>
              <a:rPr lang="en-US" sz="600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Mass:</a:t>
            </a:r>
            <a:endParaRPr lang="en-US" sz="600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 name="Text Placeholder 3"/>
          <p:cNvSpPr>
            <a:spLocks noGrp="1"/>
          </p:cNvSpPr>
          <p:nvPr>
            <p:ph type="body" sz="half" idx="2"/>
          </p:nvPr>
        </p:nvSpPr>
        <p:spPr>
          <a:xfrm rot="21029947">
            <a:off x="1537723" y="830354"/>
            <a:ext cx="4953000" cy="5194300"/>
          </a:xfrm>
        </p:spPr>
        <p:txBody>
          <a:bodyPr>
            <a:normAutofit fontScale="85000" lnSpcReduction="20000"/>
          </a:bodyPr>
          <a:lstStyle/>
          <a:p>
            <a:r>
              <a:rPr lang="en-US" dirty="0" smtClean="0"/>
              <a:t>	</a:t>
            </a:r>
            <a:r>
              <a:rPr lang="en-US" sz="3500" b="1" dirty="0" smtClean="0">
                <a:solidFill>
                  <a:schemeClr val="bg1"/>
                </a:solidFill>
                <a:latin typeface="Papyrus" pitchFamily="66" charset="0"/>
              </a:rPr>
              <a:t>Mass surprisingly applies because in basketball you play with the most important thing a basketball!  A basketball as mass because it has matter.  Mass is the amount of matter in an object.  A basketball has mass because it is blown up with air.  When you dribble or shoot a basketball the only reason it bounces or is easy to throw  is because of mass.  </a:t>
            </a:r>
            <a:endParaRPr lang="en-US" sz="1900" b="1" dirty="0">
              <a:solidFill>
                <a:schemeClr val="bg1"/>
              </a:solidFill>
              <a:latin typeface="Papyrus" pitchFamily="66" charset="0"/>
            </a:endParaRPr>
          </a:p>
        </p:txBody>
      </p:sp>
      <p:pic>
        <p:nvPicPr>
          <p:cNvPr id="1026" name="Picture 2" descr="C:\Users\kryzalex12\AppData\Local\Microsoft\Windows\Temporary Internet Files\Content.IE5\Z9T2ZQIZ\MC900441552[1].wmf"/>
          <p:cNvPicPr>
            <a:picLocks noGrp="1" noChangeAspect="1" noChangeArrowheads="1"/>
          </p:cNvPicPr>
          <p:nvPr>
            <p:ph idx="1"/>
          </p:nvPr>
        </p:nvPicPr>
        <p:blipFill>
          <a:blip r:embed="rId2" cstate="print"/>
          <a:srcRect/>
          <a:stretch>
            <a:fillRect/>
          </a:stretch>
        </p:blipFill>
        <p:spPr bwMode="auto">
          <a:xfrm>
            <a:off x="7086600" y="4419600"/>
            <a:ext cx="1609725" cy="1911350"/>
          </a:xfrm>
          <a:prstGeom prst="rect">
            <a:avLst/>
          </a:prstGeom>
          <a:ln>
            <a:noFill/>
          </a:ln>
          <a:effectLst>
            <a:outerShdw blurRad="190500" algn="tl" rotWithShape="0">
              <a:srgbClr val="000000">
                <a:alpha val="70000"/>
              </a:srgbClr>
            </a:outerShdw>
          </a:effectLst>
        </p:spPr>
      </p:pic>
      <p:pic>
        <p:nvPicPr>
          <p:cNvPr id="1027" name="Picture 3" descr="C:\Users\kryzalex12\AppData\Local\Microsoft\Windows\Temporary Internet Files\Content.IE5\OOGWEE71\MP900448975[1].jpg"/>
          <p:cNvPicPr>
            <a:picLocks noChangeAspect="1" noChangeArrowheads="1"/>
          </p:cNvPicPr>
          <p:nvPr/>
        </p:nvPicPr>
        <p:blipFill>
          <a:blip r:embed="rId3" cstate="print"/>
          <a:srcRect/>
          <a:stretch>
            <a:fillRect/>
          </a:stretch>
        </p:blipFill>
        <p:spPr bwMode="auto">
          <a:xfrm>
            <a:off x="0" y="4345364"/>
            <a:ext cx="1676400" cy="2512636"/>
          </a:xfrm>
          <a:prstGeom prst="ellipse">
            <a:avLst/>
          </a:prstGeom>
          <a:ln>
            <a:noFill/>
          </a:ln>
          <a:effectLst>
            <a:softEdge rad="112500"/>
          </a:effectLst>
        </p:spPr>
      </p:pic>
      <p:pic>
        <p:nvPicPr>
          <p:cNvPr id="6" name="Picture 5" descr="high-angle-view-of-teenage-girls-playing-basketball.jpg"/>
          <p:cNvPicPr>
            <a:picLocks noChangeAspect="1"/>
          </p:cNvPicPr>
          <p:nvPr/>
        </p:nvPicPr>
        <p:blipFill>
          <a:blip r:embed="rId4" cstate="print"/>
          <a:stretch>
            <a:fillRect/>
          </a:stretch>
        </p:blipFill>
        <p:spPr>
          <a:xfrm>
            <a:off x="6172200" y="152400"/>
            <a:ext cx="2819400" cy="211455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279108">
            <a:off x="457200" y="2438400"/>
            <a:ext cx="8229600" cy="1752600"/>
          </a:xfrm>
        </p:spPr>
        <p:txBody>
          <a:bodyPr>
            <a:noAutofit/>
          </a:bodyPr>
          <a:lstStyle/>
          <a:p>
            <a:r>
              <a:rPr lang="en-US" sz="115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Juice ITC" pitchFamily="82" charset="0"/>
              </a:rPr>
              <a:t>Quiz time!</a:t>
            </a:r>
            <a:endParaRPr lang="en-US" sz="115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Juice ITC" pitchFamily="8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21000">
              <a:schemeClr val="bg1">
                <a:lumMod val="65000"/>
              </a:schemeClr>
            </a:gs>
            <a:gs pos="64999">
              <a:srgbClr val="F0EBD5"/>
            </a:gs>
            <a:gs pos="100000">
              <a:srgbClr val="D1C39F"/>
            </a:gs>
          </a:gsLst>
          <a:lin ang="2700000" scaled="1"/>
          <a:tileRect/>
        </a:gradFill>
        <a:effectLst/>
      </p:bgPr>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447800" y="4800600"/>
            <a:ext cx="6284912" cy="1447801"/>
          </a:xfrm>
        </p:spPr>
        <p:txBody>
          <a:bodyPr>
            <a:noAutofit/>
          </a:bodyPr>
          <a:lstStyle/>
          <a:p>
            <a:r>
              <a:rPr lang="en-US" sz="3600" dirty="0" smtClean="0">
                <a:solidFill>
                  <a:srgbClr val="00FF00"/>
                </a:solidFill>
                <a:latin typeface="AR DELANEY" pitchFamily="2" charset="0"/>
              </a:rPr>
              <a:t>What is are the pictures showing?</a:t>
            </a:r>
            <a:endParaRPr lang="en-US" sz="3600" dirty="0">
              <a:solidFill>
                <a:srgbClr val="00FF00"/>
              </a:solidFill>
              <a:latin typeface="AR DELANEY" pitchFamily="2" charset="0"/>
            </a:endParaRPr>
          </a:p>
        </p:txBody>
      </p:sp>
      <p:pic>
        <p:nvPicPr>
          <p:cNvPr id="6" name="Picture 5" descr="basketball-shooting.jpg"/>
          <p:cNvPicPr>
            <a:picLocks noChangeAspect="1"/>
          </p:cNvPicPr>
          <p:nvPr/>
        </p:nvPicPr>
        <p:blipFill>
          <a:blip r:embed="rId2" cstate="print"/>
          <a:stretch>
            <a:fillRect/>
          </a:stretch>
        </p:blipFill>
        <p:spPr>
          <a:xfrm>
            <a:off x="5486400" y="1143000"/>
            <a:ext cx="2844800" cy="2844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Picture Placeholder 8" descr="basketballdribble.jpg"/>
          <p:cNvPicPr>
            <a:picLocks noGrp="1" noChangeAspect="1"/>
          </p:cNvPicPr>
          <p:nvPr>
            <p:ph type="pic" idx="1"/>
          </p:nvPr>
        </p:nvPicPr>
        <p:blipFill>
          <a:blip r:embed="rId3" cstate="print"/>
          <a:srcRect t="16873" b="16873"/>
          <a:stretch>
            <a:fillRect/>
          </a:stretch>
        </p:blipFill>
        <p:spPr>
          <a:xfrm>
            <a:off x="914400" y="1295400"/>
            <a:ext cx="3276600" cy="24574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F3399"/>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1"/>
                </a:solidFill>
                <a:latin typeface="AR DARLING" pitchFamily="2" charset="0"/>
              </a:rPr>
              <a:t>H</a:t>
            </a:r>
            <a:r>
              <a:rPr lang="en-US" b="1" dirty="0" smtClean="0">
                <a:solidFill>
                  <a:srgbClr val="00B050"/>
                </a:solidFill>
                <a:latin typeface="AR DARLING" pitchFamily="2" charset="0"/>
              </a:rPr>
              <a:t>o</a:t>
            </a:r>
            <a:r>
              <a:rPr lang="en-US" b="1" dirty="0" smtClean="0">
                <a:solidFill>
                  <a:schemeClr val="accent1"/>
                </a:solidFill>
                <a:latin typeface="AR DARLING" pitchFamily="2" charset="0"/>
              </a:rPr>
              <a:t>w </a:t>
            </a:r>
            <a:r>
              <a:rPr lang="en-US" b="1" dirty="0" smtClean="0">
                <a:solidFill>
                  <a:srgbClr val="00B050"/>
                </a:solidFill>
                <a:latin typeface="AR DARLING" pitchFamily="2" charset="0"/>
              </a:rPr>
              <a:t>d</a:t>
            </a:r>
            <a:r>
              <a:rPr lang="en-US" b="1" dirty="0" smtClean="0">
                <a:solidFill>
                  <a:schemeClr val="accent1"/>
                </a:solidFill>
                <a:latin typeface="AR DARLING" pitchFamily="2" charset="0"/>
              </a:rPr>
              <a:t>o</a:t>
            </a:r>
            <a:r>
              <a:rPr lang="en-US" b="1" dirty="0" smtClean="0">
                <a:solidFill>
                  <a:srgbClr val="00B050"/>
                </a:solidFill>
                <a:latin typeface="AR DARLING" pitchFamily="2" charset="0"/>
              </a:rPr>
              <a:t>e</a:t>
            </a:r>
            <a:r>
              <a:rPr lang="en-US" b="1" dirty="0" smtClean="0">
                <a:solidFill>
                  <a:schemeClr val="accent1"/>
                </a:solidFill>
                <a:latin typeface="AR DARLING" pitchFamily="2" charset="0"/>
              </a:rPr>
              <a:t>s </a:t>
            </a:r>
            <a:r>
              <a:rPr lang="en-US" b="1" dirty="0" smtClean="0">
                <a:solidFill>
                  <a:srgbClr val="00B050"/>
                </a:solidFill>
                <a:latin typeface="AR DARLING" pitchFamily="2" charset="0"/>
              </a:rPr>
              <a:t>s</a:t>
            </a:r>
            <a:r>
              <a:rPr lang="en-US" b="1" dirty="0" smtClean="0">
                <a:solidFill>
                  <a:schemeClr val="accent1"/>
                </a:solidFill>
                <a:latin typeface="AR DARLING" pitchFamily="2" charset="0"/>
              </a:rPr>
              <a:t>c</a:t>
            </a:r>
            <a:r>
              <a:rPr lang="en-US" b="1" dirty="0" smtClean="0">
                <a:solidFill>
                  <a:srgbClr val="00B050"/>
                </a:solidFill>
                <a:latin typeface="AR DARLING" pitchFamily="2" charset="0"/>
              </a:rPr>
              <a:t>i</a:t>
            </a:r>
            <a:r>
              <a:rPr lang="en-US" b="1" dirty="0" smtClean="0">
                <a:solidFill>
                  <a:schemeClr val="accent1"/>
                </a:solidFill>
                <a:latin typeface="AR DARLING" pitchFamily="2" charset="0"/>
              </a:rPr>
              <a:t>e</a:t>
            </a:r>
            <a:r>
              <a:rPr lang="en-US" b="1" dirty="0" smtClean="0">
                <a:solidFill>
                  <a:srgbClr val="00B050"/>
                </a:solidFill>
                <a:latin typeface="AR DARLING" pitchFamily="2" charset="0"/>
              </a:rPr>
              <a:t>n</a:t>
            </a:r>
            <a:r>
              <a:rPr lang="en-US" b="1" dirty="0" smtClean="0">
                <a:solidFill>
                  <a:schemeClr val="accent1"/>
                </a:solidFill>
                <a:latin typeface="AR DARLING" pitchFamily="2" charset="0"/>
              </a:rPr>
              <a:t>c</a:t>
            </a:r>
            <a:r>
              <a:rPr lang="en-US" b="1" dirty="0" smtClean="0">
                <a:solidFill>
                  <a:srgbClr val="00B050"/>
                </a:solidFill>
                <a:latin typeface="AR DARLING" pitchFamily="2" charset="0"/>
              </a:rPr>
              <a:t>e</a:t>
            </a:r>
            <a:r>
              <a:rPr lang="en-US" b="1" dirty="0" smtClean="0">
                <a:solidFill>
                  <a:schemeClr val="accent1"/>
                </a:solidFill>
                <a:latin typeface="AR DARLING" pitchFamily="2" charset="0"/>
              </a:rPr>
              <a:t> a</a:t>
            </a:r>
            <a:r>
              <a:rPr lang="en-US" b="1" dirty="0" smtClean="0">
                <a:solidFill>
                  <a:srgbClr val="00B050"/>
                </a:solidFill>
                <a:latin typeface="AR DARLING" pitchFamily="2" charset="0"/>
              </a:rPr>
              <a:t>p</a:t>
            </a:r>
            <a:r>
              <a:rPr lang="en-US" b="1" dirty="0" smtClean="0">
                <a:solidFill>
                  <a:schemeClr val="accent1"/>
                </a:solidFill>
                <a:latin typeface="AR DARLING" pitchFamily="2" charset="0"/>
              </a:rPr>
              <a:t>p</a:t>
            </a:r>
            <a:r>
              <a:rPr lang="en-US" b="1" dirty="0" smtClean="0">
                <a:solidFill>
                  <a:srgbClr val="00B050"/>
                </a:solidFill>
                <a:latin typeface="AR DARLING" pitchFamily="2" charset="0"/>
              </a:rPr>
              <a:t>l</a:t>
            </a:r>
            <a:r>
              <a:rPr lang="en-US" b="1" dirty="0" smtClean="0">
                <a:solidFill>
                  <a:schemeClr val="accent1"/>
                </a:solidFill>
                <a:latin typeface="AR DARLING" pitchFamily="2" charset="0"/>
              </a:rPr>
              <a:t>y </a:t>
            </a:r>
            <a:r>
              <a:rPr lang="en-US" b="1" dirty="0" smtClean="0">
                <a:solidFill>
                  <a:srgbClr val="00B050"/>
                </a:solidFill>
                <a:latin typeface="AR DARLING" pitchFamily="2" charset="0"/>
              </a:rPr>
              <a:t>t</a:t>
            </a:r>
            <a:r>
              <a:rPr lang="en-US" b="1" dirty="0" smtClean="0">
                <a:solidFill>
                  <a:schemeClr val="accent1"/>
                </a:solidFill>
                <a:latin typeface="AR DARLING" pitchFamily="2" charset="0"/>
              </a:rPr>
              <a:t>o </a:t>
            </a:r>
            <a:r>
              <a:rPr lang="en-US" b="1" dirty="0" smtClean="0">
                <a:solidFill>
                  <a:srgbClr val="00B050"/>
                </a:solidFill>
                <a:latin typeface="AR DARLING" pitchFamily="2" charset="0"/>
              </a:rPr>
              <a:t>b</a:t>
            </a:r>
            <a:r>
              <a:rPr lang="en-US" b="1" dirty="0" smtClean="0">
                <a:solidFill>
                  <a:schemeClr val="accent1"/>
                </a:solidFill>
                <a:latin typeface="AR DARLING" pitchFamily="2" charset="0"/>
              </a:rPr>
              <a:t>a</a:t>
            </a:r>
            <a:r>
              <a:rPr lang="en-US" b="1" dirty="0" smtClean="0">
                <a:solidFill>
                  <a:srgbClr val="00B050"/>
                </a:solidFill>
                <a:latin typeface="AR DARLING" pitchFamily="2" charset="0"/>
              </a:rPr>
              <a:t>s</a:t>
            </a:r>
            <a:r>
              <a:rPr lang="en-US" b="1" dirty="0" smtClean="0">
                <a:solidFill>
                  <a:schemeClr val="accent1"/>
                </a:solidFill>
                <a:latin typeface="AR DARLING" pitchFamily="2" charset="0"/>
              </a:rPr>
              <a:t>k</a:t>
            </a:r>
            <a:r>
              <a:rPr lang="en-US" b="1" dirty="0" smtClean="0">
                <a:solidFill>
                  <a:srgbClr val="00B050"/>
                </a:solidFill>
                <a:latin typeface="AR DARLING" pitchFamily="2" charset="0"/>
              </a:rPr>
              <a:t>e</a:t>
            </a:r>
            <a:r>
              <a:rPr lang="en-US" b="1" dirty="0" smtClean="0">
                <a:solidFill>
                  <a:schemeClr val="accent1"/>
                </a:solidFill>
                <a:latin typeface="AR DARLING" pitchFamily="2" charset="0"/>
              </a:rPr>
              <a:t>t</a:t>
            </a:r>
            <a:r>
              <a:rPr lang="en-US" b="1" dirty="0" smtClean="0">
                <a:solidFill>
                  <a:srgbClr val="00B050"/>
                </a:solidFill>
                <a:latin typeface="AR DARLING" pitchFamily="2" charset="0"/>
              </a:rPr>
              <a:t>b</a:t>
            </a:r>
            <a:r>
              <a:rPr lang="en-US" b="1" dirty="0" smtClean="0">
                <a:solidFill>
                  <a:schemeClr val="accent1"/>
                </a:solidFill>
                <a:latin typeface="AR DARLING" pitchFamily="2" charset="0"/>
              </a:rPr>
              <a:t>a</a:t>
            </a:r>
            <a:r>
              <a:rPr lang="en-US" b="1" dirty="0" smtClean="0">
                <a:solidFill>
                  <a:srgbClr val="00B050"/>
                </a:solidFill>
                <a:latin typeface="AR DARLING" pitchFamily="2" charset="0"/>
              </a:rPr>
              <a:t>l</a:t>
            </a:r>
            <a:r>
              <a:rPr lang="en-US" b="1" dirty="0" smtClean="0">
                <a:solidFill>
                  <a:schemeClr val="accent1"/>
                </a:solidFill>
                <a:latin typeface="AR DARLING" pitchFamily="2" charset="0"/>
              </a:rPr>
              <a:t>l</a:t>
            </a:r>
            <a:r>
              <a:rPr lang="en-US" b="1" dirty="0" smtClean="0">
                <a:solidFill>
                  <a:srgbClr val="00B050"/>
                </a:solidFill>
                <a:latin typeface="AR DARLING" pitchFamily="2" charset="0"/>
              </a:rPr>
              <a:t>?</a:t>
            </a:r>
            <a:r>
              <a:rPr lang="en-US" b="1" dirty="0" smtClean="0">
                <a:solidFill>
                  <a:schemeClr val="accent1"/>
                </a:solidFill>
                <a:latin typeface="AR DARLING" pitchFamily="2" charset="0"/>
              </a:rPr>
              <a:t> </a:t>
            </a:r>
            <a:endParaRPr lang="en-US" b="1" dirty="0">
              <a:solidFill>
                <a:schemeClr val="accent1"/>
              </a:solidFill>
              <a:latin typeface="AR DARLING" pitchFamily="2" charset="0"/>
            </a:endParaRPr>
          </a:p>
        </p:txBody>
      </p:sp>
      <p:sp>
        <p:nvSpPr>
          <p:cNvPr id="3" name="Content Placeholder 2"/>
          <p:cNvSpPr>
            <a:spLocks noGrp="1"/>
          </p:cNvSpPr>
          <p:nvPr>
            <p:ph idx="1"/>
          </p:nvPr>
        </p:nvSpPr>
        <p:spPr>
          <a:xfrm rot="472359">
            <a:off x="773717" y="1955849"/>
            <a:ext cx="7696200" cy="4038600"/>
          </a:xfrm>
        </p:spPr>
        <p:txBody>
          <a:bodyPr>
            <a:normAutofit fontScale="92500" lnSpcReduction="1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buNone/>
            </a:pPr>
            <a:r>
              <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n-US"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Science can apply to basketball because you use some of the following concepts: </a:t>
            </a:r>
          </a:p>
          <a:p>
            <a:pPr>
              <a:buNone/>
            </a:pPr>
            <a:r>
              <a:rPr lang="en-US" sz="35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Motion</a:t>
            </a:r>
          </a:p>
          <a:p>
            <a:pPr>
              <a:buNone/>
            </a:pPr>
            <a:r>
              <a:rPr lang="en-US" sz="35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Speed</a:t>
            </a:r>
          </a:p>
          <a:p>
            <a:pPr>
              <a:buNone/>
            </a:pPr>
            <a:r>
              <a:rPr lang="en-US" sz="35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Force</a:t>
            </a:r>
          </a:p>
          <a:p>
            <a:pPr>
              <a:buNone/>
            </a:pPr>
            <a:r>
              <a:rPr lang="en-US" sz="35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Weight </a:t>
            </a:r>
          </a:p>
          <a:p>
            <a:pPr>
              <a:buNone/>
            </a:pPr>
            <a:r>
              <a:rPr lang="en-US" sz="3500" b="1" cap="all" dirty="0" smtClean="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And Mass</a:t>
            </a:r>
            <a:endParaRPr lang="en-US" sz="3500" b="1"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26" name="AutoShape 2" descr="data:image/jpg;base64,/9j/4AAQSkZJRgABAQAAAQABAAD/2wCEAAkGBhQQEBQUDxQVFBUUFRYWFBcWFRUXFxUYFhUVFRgXFhUYGygfGBkjGhUXHy8gIycpLCwsFR8xNjAqNSYrLCkBCQoKDgwOGg8PGiklHyQsLCwsKi8uKS8vLCwsLykpLCwsLCwsLCoqLCwsLCwsLCwsKSwsKSkpLCwsKiksLCwpKf/AABEIAOEA4QMBIgACEQEDEQH/xAAcAAABBQEBAQAAAAAAAAAAAAAAAQMEBQYHAgj/xABIEAACAQIEAwUFBQYEBAMJAAABAgMAEQQSITEFQVEGEyJhcQcygZGhFCNCUrEzYnKCksFD0eHwFaLS8WOywhYkNFNkc4OTlP/EABoBAQADAQEBAAAAAAAAAAAAAAABAgMEBQb/xAApEQEBAAIBBAICAQMFAAAAAAAAAQIRAxIhMVEEQRMisRSh8GFxgZHh/9oADAMBAAIRAxEAPwDh1qWi1LQJRRai1AUUWotQFFFqW1AlFLaktQFqLUWooC1FqKKBKKWigS1LRRQJS0UUBRRRQFFFFAlFFFAUUUUBRRRQeqKKKAopKKBaKSigWikvRegWikooFpKKKBb0lFFAUUUUBRRSUC0UCigKKKSgKKKKAooooCiiigKKKKD1SUppKAoopyDDs5yopY9FBJ+QoG6K0/CvZxjsQAyQ5FOzSssY+AY5j8BV9D7H3XXE4qGP+EM/1fIKpeTGea1x4c8vEc7tS5K6jB7OuGx6T4uZz0RVX65XH1q2wfY/gwNgssp5gyufnkArP8+DafE5PTjIir13BrusXBuDg2XBxsdgC8jMfRTJc/AVIxGH4ZCuZ+H4dVFrtIFUa6DV6fmxT/S5+v4cDGHNe0wvlXbhxrg/LDcPH/8AMf73rQYbg2AkQMmDwZVgCpEMZBBFwQQuopeaH9Pf80+cjhfI/Wm+4r6H4vwnh0C55MFhwg95jEiAE6C5JAFztVFFw/hM4JjwaOAde6Lm3PaOTzqv55Ez4uV8OKd1SGKuzDstwmUkCGRTzCyTXB8wSbH1qPiPZnw4+7NiIz5tGw+TID9amfIxL8Tkn04+UpMldNn9k8R/Y45T5PFb6pIf0qrxXspxa6xtBMP3Jcp+UoX9avObC/bK/Hzn0w1qSrviHZfE4f8Ab4eVAPxFCV/rW6/Wq0xirzKVlcLEainDFTZFWUFJS0UCUUUUBRRS0CUUUUFs3A5P/lv/AEN/lUnhvYzFYlisELtYXJIyIv8AFJIQi/E11GDtErOq+Nc5+7LxuiyAC/gZhrpr1trUftJxJzhZApNwyAW0/aFBbTkRprXHeeztY9OfExym5WCwvZqOEMcQVkdTbIG+7XrndSC/8rAfvGncRxHKArMVQ65IkVFI2v3a2zep+dQuJ4qSOQxIdr3e25BIOQHYXFr76ctqh8Ow7CZSwzhmUPrc2Zhr1vV5M8pu1XLPi470449/db3/AI/9mwSPN3mR3aOCFXQM2QAuZCAQijMABcsddrVmsR2818GEgQ33LTv9DIB9KlYjtEIMZNBjI+/wod4ypVe8Rb2WSFz7sq79Ddgd9KjtFwA4ZlZSJsPKM0E6ggOvmPwuDoV5EGpw4cdbsV5fk571hewl7b4vXu3SLzhijRh/OFz/AFqw4H2nGIR4eJTF1MkEiNP3kiqI3JkQFbspdDa+2hBtuM5Bw1pGCwhpGOyqpZv6VF/pWt4R7IcbN4pQmGXrK3i//Wtz87VazCT0xxz5cru7rRRiB2xEPDY/suMMLJEvhHexs6zM8Uye9IygqouPDcX0rmc2CbOVIJY6WsSxb03vflXacD2KwEEcazPJi5ITdCGZGXnlVYTmsG1F2Nqfb2gQxNO+EijEiAvOUWMTNqASQPE1ja99udUxzk/1bZ8eWfma/s5/2Z9kWKnZHxaNhoD4md8okI6JETmDHqwAG+ux2naH2jwcKiTC4JB4FyqAbkDzY61jO0vtZnxIKxXVTuWPiHoBpb5+lYGWQsSzEknUkm5PrV+nLO7vaM+vDjnbvf7f+tL2m9oeIx0XdSaIWDEaG+XbZRpesuDSUVpjjMZqOfPPLO7ydG7P47CzYAScVSaXuDLBE65WJ7xUdVLFg4MdmZb6C7DXamO0mMgw+HDYLLeednitmk7qJECNHnkBGsniGUnQ68qpuBnPw3FoT7ksEoHwkQ2+YpeCIJ8JiYSPHFbExeQFkmA9QUb+SqXH23nJddvPtGTtZJbxxxt5jOh/5GC/SpkHbEjbvF9HDD9FPzJrOSp0+XQ9KQCl4sL9GPyuXH7dL7NdrZpmIheRii5mQKTIVzBSVQXz2zA2BvbkanT4zCYx2XERRPIL5jlfDzC35mygg6fjFYfsTMySTtGAZVw0jRXFwchRnUjzjD/7Najtd2rneGFZCQ88cGIVxdSi2lCgMNT+0bW/I7XNYXi1l+rqx+T1Y7z0p+NdjowL4WRhfURzgKT/AASr4G+YrIYnDsjFXBVhuCLEVc8N7WyR3VxcHe1rN/FGfC3qMp86v8fw2PFYZHjADkMQL7AW90HUKbjwna/xq/Vlhf2Z3i4+Wb4/Ppz80V6k3Nea6XnkooooCiiigKKKKDr7YSedgGjMSGVJZC0gcXjJKrCMxIHLluSbm1k7THLDMRpZoQPku160VUHaVS0bqnvGSK19NlVr3O21eVlnc7LX0GHFOPGzEmChjx+GTCzmzqpfCO3vaswZAwFipZTpyO1ZPifZeWB7ZWutiNNSdxYjf6Gp0c793GkakPFI5Doxy2YlrZSNdS2+m2lMcT42ZCftM5a2pSOzW/lUhfma6cc74jl5OKXdy7J0vs+xePmaY5IYnObPKwvqATZFux1vvb1rV8E7MYTBYeSOWZsUjEM6kBYFYfiFj4CRoSXFxuNqpOH8ZieGIJ3zKwKoCplClTYjuVGUH1VvWmeJcK+02Pe57AFQ5YAAgEFV0Cggg6DnS5ZeL2is4sZ3x71oOIdrkwMI+yxrHGy3T7OilWHUyAhTrzuxrGcS9pGJl0UKoPM/eH+kgIP6as+FYOTDgxzo74dzchSGMbH/ABI78+q7N62NMcb7GslnjKyRtqrhSLj1Gx8jVsZgpneXxJpkZ+ITs6yGSQspDKSxKgjoBoPgKueKyMcmNg0kADMDzA0Oo3t7pHNajScIZdtP5v8AOr3stw+Vg8YTMR41sVO+jAi/OtOqfTDoy+9s1xfhscqjEYTwq58cZ3ik5rfod1OlwfI1QtCdjofPS9dD/wDZPE4aYsmEmaGQWeMIWFvy6bEHVT/rUTjHY6YaxQTsp1X7l7gHkVy3HpVplFMuO3uwRHXSkIrUt2bnIs2GmuP/AAJL/PLtUc9lcRc2w0x9IZP+mrdUZ9FL2Xw5aDF22CR3/rNv71G4BxAYbFxu/uZisn/23BR/oxPwrXdleyeJXDYkdxMC5jCqY2Ga2Yki48xUZfZnj3JP2ZwOWYxrr/MwqNxfVkii41wI4fEOje7mIB8uTDyIt86ppI8rEHkSK69iPZ9i54IRJ3SSIndyF5QbhNEa6BrnLbTypiD2NqfFicYgtv3ULsf6pGUfSo65PNRcLb2jmvBsUcPiIp0P7N1YjqL+IfFbj410L2kYBI1wOUghcNEqkWsRdjp63vatDhOx/BsMpDpJiX6ySkH0CQkAVc8Q4nHhow2GSGLulWMnw5owqgquckuBlNgLiq3kn01x4cvFcYwvYDEyeKRO4juTnm8F1B3RD429QLeYrU47Dx4bD98FVRGSVALH9oDZLNewFhY32Smu0/bWMuxDGZidluEuPzSMAT8Bfzq541gg/CYpLMGkjUutkIDZFxEbEgZiXiLEXJtlI0ql6s/M7Nsenin63dcbn1YnqTTdTJIhcj/YqKwrpcFeKKWiiCUUtJQFFLaig7pi8eIxYe8Rpz+JrEcT45MLrJ3ZN9TkPTcC/TSrSOS7EsSxJuST9B0HlUHi2Hicl5mVABe7X1OwAABJOvSvMxklfRZy63LpD7P8UMkk0MviDR5o9B4Wis5A8iua/Ww6Vm+M4XuZzk0B8S/HW39qveAxp34kQq7IWZRGQG0BCjK/vKTo1xsTYjerXtL2aaT9lrpmjXYnNsv8Xl1Brtxsjy+TDLKbv/aL2J4wPvI0VczxsYyb3SRBny72ysoYX35VJGKhxRIUy4bEC9iHLJL55T7r9QNDyrNYDh02FxCNJFIuRxnGQ7A+IHTe161nEuz3fNIqA95ExB0IvY6MPO1vnU/rtSddmqppuMYrCmzFWX8wAI+JWzKfI1ZcJ9pbRnLMgaJj4xdif4kzHRh62O3nVTio3JtKDmGmexufJup86iNwosf2Tfyo31FrU6cfSvXn7dCnwc0mV8KIZoJAhVyGv4mNxYEElVVmItcWtzFQsD2lGGkV54u6JvbIjklSbZrsQADqee1VXZ2fE4Q5cjNA58cZZVH8ah2GVx8jsa2cXZxcWpLSLLFl0a4zw8gdPejvofynU6a1ncMdt/y567jHe0LuTZVkfzsgt8yb03wn2qF5kiaKX7xgqEZG8R20U3I9BtryqTi/ZypVe/xITKoDZELE26XItp5GiLjOA4UAcNH48uUzzENK2mvdx8r87ADqOYaxiOrO/XZr8PPjDrIsUK30Ly6kdQoUn51SdpfaD9hZFnnLZr/so2e1rcyy9axEvb2bGO0Rfui/7GTQlm/I5NwL8rbHS5vesNxiWYyH7Qzsw0u5vz5X0qZharlySTxL/wAO38O7dDGQl8F3kzhwpRwsTbqCQ12WwzAknYX6VGx/H8ZER38BjTupJWZX7wgIR4LZFUOQVNiRZWv5Vg+xnHjgcH30K5pFxDZgbZWQqhKsAL2IFq1IaaQzYeNpJ8LxHDGfAgt4leIh2w7N+YDMpuTcKmu9WvGpOXSNwn2hiabuTG4ElwhMouXAJUEBLC+3xFZ/tB26ljkskEYtfWQyyanqCwX6Vq+Aew6UssmLn7mxDKsQDyCxuMznwKw8g1azGezPAsxeeMyOTcku4UnrkUgD0qfx4onNl7cr7E8TxGOxgSZ1aAxytJC0cfdFY0z5QlvCbgeIa6c9q1/E2gxGDneFCsjP3Uo8AVXhUyowCi5zx5rEnkRWi4Z2SwWGkzYeBEazi4LXsyMrDVtfCTVaeHYTC94EYKJe7zjvDfNESUdQxIvqwI0uGIqNYrTrvlxDH4fK5vsT8v8AZrsfA5leLh0Umq4zh8aLfYT4O5T4shdflWX7T9gmuThpI5L6hCwSTqLBjZvgb+VS8UkkfBMFKoKzYGXOAwKsLYiZLEbjxCK/lV5dsrjY592q4QcJi5Ij+B2UHqN1PxUqfjVLMK6b7XYUm+y42H3MVEG9CoGh8wGy/wAtc3mTSrM6iEUle2WvJFSqSiiigW1FFFB0AziKO8mwHK+gvbX5j15b1kuO8aOIYWFlW+Xqb8z8tuVeOM8Xad/yqPdX+56mq6sOPi6e98u35Hybn+uPgA2rc9jOOvP/AO7yy+NfHh3k8QVh+FjvlvY6G41rDU7hMU0Tq6aMpBHw6+VbWSuXDO43s3XGeMmJRIYiAzNHKiyFe5nX30tY+FvfXyJH4TVuntDSJcNiQspDr3cyhlN2jsrcxZiuVgfOqDGcRWeMyEeCRFjnHS1+6m/jRvCT/wBdUvD0y95hZbeMhozyEijSx6MpI/pqk48d7b5c2fjfZ1TjsqywLiYnnaKUZlyOBflYqTowIII6iufYrtFGhI7uZv45B+ljUbsr2rfASNHIC8Dm0sZ1sds6D8w6c9ulp3afCQOO9wziSNtiAbjyYHUH1qbhjUY82WuyJhu0hDXSFfUsT/5QKuOHe0OeCQOqxprclEOvI3DMQeh2vWNwOK7mQEjMv4h5eXnWhx3D0ZBJAwZW2tuPJhyPlSceMPzZ5drXUDjl4hFfDPbOuYIHy5TsVDflv11W45bcu4/wR4pWzhlYHUOLG/Q/6G1W/s54n3M7RyDRxdTzzDQgeoP/AC10jjXBExCWn5AhJvwjWwSTnl6Ei49Np0i3bgHeFb306jlWlweKXHR/eftoxc/+Ig/EP3hz+dJ2i7ONBIY5lII93z9KoYleFw0Z8Sm625H0/t51LPw13ZfhDzrPBDYMzRuL7AeJSb/LSu0dmcGmAwqxM/ujUixNzqSWIsNSdALDqd6x3ZjALFGG7tBJKPvRq2VsuYKPyrvp5mq7HYfEYkMXkyKpKgXOpHQDa3nWdy03x4t9q2nFfaNhI7qJZif3GGnzFVGE7SvjEZY55FJY5C3cswsPEpAXzBF97mqHg/ZSNmVmGcL11DHmT1H+VaHDdm1wziaBbAXWUfmQ65vVT9CapcrW04pijcL4DiFxIeWTv1s9rExsLo26Ws3zFLLFglbLMqq19BMGViegzGzfAmtXhVGYEdD+lUuJQSs2cBluQAQCNPI6VXLx3Tj3vZUcQ4VHJktmRPcFgNDbwW1OnK3kKd4hgRHwto2e+kqEldgXSQAC99GUW1p08FhswjTuy41yXUEjUHKPD15U3BgFbCZbtYS5iGJbdBca8rrTGmWPuOeIHlwc2Ge/3AE8IIt4c7d4B5fe3+FZPEJXXJcEO8UmwGqMeqOpRh9b/CuZcb4a0MrI+6kj5aVphlthy8fSpHWm2FSpktb0phhWrmsM0UGkqVS0UlFB7k3Nea9PvXmgKKKKCy4RxPu7pIT3b3Dc8txa9uY2v6DpTuKhOUKTcqLxsPxLysfKqipOGxxUZTqvToeq9DULzL6pZnMhufe/F5+frTvC+ItE1veVtGXr6edTuHcOGIbRkUgA3Z1Rf5ix09BcmrrCdnkUlwyTOouoiIZAfzM22VfLS9tTRaY3fZFxHAIgTfERq3KNr5v5mtlHpe/W1T+EdjsaCHw4jlRiAVWaJlfysrX0vvaw51WcR4Ob2sXY728RJPpub6VcRr/whCYxnxzrbQXTCobEgkjxzHnbRep5k3y0rYdMBdsIiy4oaPITmWAfiWEWFydQZPXa9qi8QlxGGl73DyMC4DE7qwIv4lOhGvOqfgvtAnzj7ZAs527wfdzAdBl8LDyK/Gum4PhUOOwqtaURDXKEMbSc7Bm3XfVd+VSjbMcE4wvGD9kngcyxi6TRAlUHPvCdY0O29unSpUfYzBYSVZMU0spTxAQx2hBG13Y3ksemmlUvbLic6RHD4SIYPC80j8LS+csnvOT0J9b1Udj+0OIw4MRIeAeIxyC4At+E7py2NvKot7LYy26bUdqsIk+aGPEu50AbJFCAeZALM29T8bg++UEMAn4lVcoFzc8/qajcI4EmJQ4pAIlc3vNdQP4bCzjzXfyqxHA0V1ZsWGtcWJ7pNeQj3b+Ymsct11Y3HH/dA/49DFZIw0rDQLEpb4XGg+dTcPxLHyD7uKLDqec0hLH+SMfrVmIYRosiDyjUsP8Alry0SaZZUudgxyk+ga1/hVZNeFrerz/CJwzDTq338wYorj7tSFYEHKTm1BANvhVPN2eR9XkmJO/3hA+Qq/GExAznKsa5CAznRvUggD61QcS4qsC3dw3IBNbnoKjK3ScJLaYHZ+JCGUygggj719x8ascLwxQuIAdxnKODf12/q+lZtnxE4JzdyOQGrW8zyNWXZqSRu8QyFsisgLC972dSfTUVXC3flbkxmt6V/EMPiIwSjLMo3DAK49HGh+Iqj7VKMRCk1iH92QMLEMNDceoJ+NXc/FXRmSQZWty1Vh1Unl5VU8RxGfCuPyv9GH+a/Wr49qpyTeO4wuIXUelRnFS8UNTUSWt44KjNSUpoqzMlFLRQK+9JSvvSUBRRRQFJS0AUHpHt6VqsNH3MCB2eMe+VA8bltRvoABbU9ayyqeVdC7Gw4ed1M6qWAW12b7yQn3XBuFW+53NwLEmorTjq6wHaqaOBJ8WuWAWGHw4F5JbC3etI9yqg6g21Owtvb8LTB4+FpY4+4jVgrGXMCzNsFcAqxJPIk67CmMVwCWVmkxJGIcsUhw8dhGGHOZ7+BF3tuba22MXGcYiwpUFxi8THpGWjthMMf/p4LAO41+8YeYA2ovWpw/Z7DYNWPcq78g5GvqdgP3Rc9TyrB9rOJ47ESeN3VVN0SMlEW2xAXe3U1b9nouLYhrxMJoSST9oUNGOti3uD0PoK1yTYQnu2fCySjVoY5V7skfhLufmLj0tpRDG9kOK47FkpJh0xaCweeSyd2NtZjYH01NXuL4RBgYmnw8SYl2NhJKQ0EZvskQ1kI876jcVa8W/4hLDaDu4FA2TuyFH7rAlfoPSsFgeGcUGJ7xPtMzbZiGdDrqCW8FvlUVOPlIm4njJn7xpCpH+JJuo38EY8KL5Wr3g+MjG6Ss4sbRyIB9621xCNQL89fQVc43Cxy2TGMpmtd8JhZELNY/jkuVjHVRc9DWc4j2lxWHzJg4YsEgJuIl+8PIZ8Q/iJt0tWHS7evtqRbHszxC9lIg/K8siBz/DGDp8asx2KeQD7TAzyWA73U5/ULoDWAwPETMe7xhILEWmPiYH98nUj46VacQ4EmGW8kjKLaWbe+2Wx1v5U7TxD9r5q9xnYnuAZBC4KahgzXUja2u9R4MIZ272VLSqPcve376r58xyqr4Th5JLM2eB/8NszBpByDi/vdL71ZntBicOQWEMuXm8Sh+nvLbX4Gq9o0nVfX8Gpiynz6f6VN7LYCYSzSMjRIy2zyIyqxtpluPFudqrsd2oxcq5oZu6TmsSiMqehKi9/PnWNkxEsrM0skkhzHV3Zj82NVxkl2clyymrGi7TSKDfvASp5fIiqdsUO7lHUIbnyJH96dxH3qZvKzeo3/wA/jUSWC0BLXBuBbyGuvzq+LLk7RnZ9zUNzpUvEn9KgO9dEeflTdFFegKsoS1FerUUHl96SlbekoCiiigUU7FHemhUmE0D6w1r+ycTRQl4rmR3yqFPj18It0Op+d6yIkrZ+zziDJ3yxLmkkKRxnmpe4JHQ23bkAepqa0x8tTwZFwbmLDfeYmQ2luGZRpm7vTS4GpJ2522q3x/amDBC0kMM07aOsKKFjHPPK17nllH/ar4nxrDYBTChYOy3eRBmfU3yknYsbsefu32qq4BxWGcrBHh5ZpGa5vlHPxa8hawuevnVV7pqcH2h+3C64SRoUHibEzJDhIVH7iCzWHK3wrwsXDsQrMix4hRpvljU66LGmig62L3J5VnO1/HIpVMQYyLEbLh4tIQQdSSPf158zdugrIvxrFkrHAohUk5Yo00N9y17ljYak3Omp5VFHXOD8GWL75cNBABpcyzYh/EbACJSI1PqbjpT3GsXhjIFlmBBBGpaym1tFFhfnrmt0rna9spMAAJsQ0snOOM6L+7nNwpNtSo8gdNatPajLJITMkYU7Duw+UdAW1t/vrUJ3JfLXTdmQ0g+yAORYgs6KTr7+QHNb6HqdqnYTgzsGPEJcMJNcrd8jOoHIxxmzG36Vgu0MiYmJMQmVSbqAFyAqhFyLnxEE8tNeoNva9tYpI0XGQB5UAEc8BCTabCZbFJR56HzqtjaZfe1u+K4bASz/AGvEG58S91ChPRQczU5he2p0GGweHiCC6d9mxEgUnW7ORl9FAqFjuEQSASYeUklb5Z4jCQT0uzL9fjSYHspP3itnw2u+bFwi4OhG96r48NO18rGTtyH/APiMJFIf3ZJYx8FFwKfxHa6CVARhLEaMe9JYaaEMwN/WwpnEdhza/f4bfQd/GPq7KPleoa9mpYm/wmVvC2XEYdzY/urJfQ+VUu2s6fbyOL4VSXvPH+ZciOCDyJDi4+FGIbBADKMS1xcW7pBrrzBP1qm4hwaa9u6e19SBfbbQXNPRQsUUBGuLrqpGx6mwG9R9G91Mw+MiQSd3BfazSyZyDqNAqqBVNxniR91QAF3FufPepOJmMCEtlzNbKLg2t+IkG3OsxicaWJJO9aYY3y5+bOSahjEyXNRjTjtemq3cNehXsV4tS3ogt6WvFFElcamvNK51NJRAooooFFeg9eKKB0SVquxvHxhkmyX75gbE7KgUjTqSWN9tFtrm0yFPYTEZHDfPzB3pVsbqtLw7EtPIsbhneRwFI1YsxsAetyd6ueJ8ebh8UmGwYCyPdZ8QL94QNDHH+Rb89z+lFg+1aYQFsIh79hYTN/gg790v5raZjyJsBeqJOIMCSxz3JJzEm5OpN+tQv1R5swPhJB8ia2WLwZ4VhEeVycXio7rGSbwxG1nboW/RfM1ScG7Rx4d+8MAkkUHuwx+7VuTstvFl3A2vY8qqOIcQkxEjSTOzuxuzMbk8vlbSiu9eHsyiQkk2Y9efxqTguHDNmmOWNdWPM9FXqT/vlVXSlj1NEb9tBi8V9rS62WziNVuAkcQF11O12zE/wmpfCZYImRQ7ZubqMuU8rNudL32tpWTr2kpGx53+NLOy2Oert0XE8B0BjlIzbFlup1/MD+tvSqw9nJc3iUSD9y92tyIIBX5VWcL7ZSRaOodTuNtPTY/KtAvaDBS28bRnezhwo8vCT/YVlZY7JyY5faDjY5L+KKQW0sUbQD4bVFjIXxEa7KCLa9T0FXMvaDDrpFiQn/4nb4XKCo0vbG7ABmlJ0FiqD5ZWqvTfS/5JPtH4dg+8e0ZBY6sQdvMkVfS4dYk+8Je2ys19erC9Qpe0D5cqgKOdgtz6m1zVNiuJKvvtr0G/yFWnH7Y5fI12xSsY4c3YA/AVXzcPjbdQPMaU2cW72yAKDsXO/oopkYdmDmUhspsoJyp53+f0rWTTjttQZcGoayvm6BRc36dKfTAEA2yKVFzmOZh68hTuGfxFiVKxrfwiy3PTrpz86axEivEO7FmY3ZRcnn73661KFc8hY3YknzrzTkkOUakX6A3PxtpTdAUUUUBeikpaAooooCiiigKKSloCi9JRQFFLSUBS0lLQFFFFAUUUUDkcBIvsOpNh/rUzARZTmXxW5nwoPidTVdV2JEaO8iFVUaXNrnyA3NB4llZkdnfRdAE0DH13Iua8QwWiVfxStvzy8/p+tLHIphVSrWGupCqTr+I778q8tmY5xmP4Vy+FRfSwJ1PwFB6x2OAeyL4l8IJ1t/COvnXp5hlVSo018ZOpO5yDU6k70QxLnyFrMb3Ccudi51Jojwvdq7oCzZiqm1yBe1/Xeg8SRMAbjc3sxygnQC0a69NzTk+FCC7klV/CAAGY7AAcvM1Gw0WSUNMbH3rHVidhp/vapXfyZH7xQFJ3a+gPLKNTQVU0uY3Nh0A0AHQV4tTrFQNASep0+QH9zTN6BbUUl6Wg80opKKBaKKKAooooEopaSgKKKKApaSloCiiigKKSloCiikoHsNIFN7kEbWAP66Cp8YLjO17bA2zufS+ijztVWBerfCu0Ytnz22VNR/M9tBQeMHJmm0XYal/EwtvvsdhXvDY1Wldma2lkudANtP8AfOmIprMxZwpf3iozWHS+w+tWWG4fGtioB8zr/pQQsPAVv3V3Y6ZyLKvpfc1IwvDmUWaRrdFNvrU+loG4sMq+6APPn8zrVdxzE6BB6n+1ScdxJYxYat06etUEkhYknUneg80UUUBRRRQJRRRQLRSUUBRRRQFFFFAUUUUBRRRQFFFFAUUUUBRRRQekaxvYH12r1JOzbnTpsPkNK94NlDeO1rc/+x/SpMXdkjY3NrWI/wAQG/T3aCvp2HFMnukj9PlUwSRA65duhA946bb2515iljuLhQMo1sb358jegQcZk6j5U3LxGRt2Pw0/SnkmjOW+XRVGqnYE5hpzItSRzRgqRa2txY5tmBu3xFBBoqUpTOTcWN8oINhoLXHPmPhTgkjtrbf8pvfPuP3cvKgg0VLmmQqbAA20sLa5z/6ah0C0UlFAUUUUBRRRQFFFFAUUUUBRRRQFFFFAUUUUBRRRQFFFFAUUUUBRRRQFFFFAUUUUBRRRQFFFFB//2Q=="/>
          <p:cNvSpPr>
            <a:spLocks noChangeAspect="1" noChangeArrowheads="1"/>
          </p:cNvSpPr>
          <p:nvPr/>
        </p:nvSpPr>
        <p:spPr bwMode="auto">
          <a:xfrm>
            <a:off x="76201" y="-744538"/>
            <a:ext cx="1485900" cy="1485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4" descr="SuperStock_1672R-4544.jpg"/>
          <p:cNvPicPr>
            <a:picLocks noChangeAspect="1"/>
          </p:cNvPicPr>
          <p:nvPr/>
        </p:nvPicPr>
        <p:blipFill>
          <a:blip r:embed="rId2" cstate="print"/>
          <a:srcRect t="14286" r="16667" b="19048"/>
          <a:stretch>
            <a:fillRect/>
          </a:stretch>
        </p:blipFill>
        <p:spPr>
          <a:xfrm>
            <a:off x="6019800" y="4343400"/>
            <a:ext cx="2667000" cy="2133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0"/>
            <a:ext cx="8382000" cy="1706562"/>
          </a:xfrm>
        </p:spPr>
        <p:txBody>
          <a:bodyPr>
            <a:noAutofit/>
            <a:scene3d>
              <a:camera prst="orthographicFront"/>
              <a:lightRig rig="soft" dir="t">
                <a:rot lat="0" lon="0" rev="10800000"/>
              </a:lightRig>
            </a:scene3d>
            <a:sp3d>
              <a:bevelT w="27940" h="12700"/>
              <a:contourClr>
                <a:srgbClr val="DDDDDD"/>
              </a:contourClr>
            </a:sp3d>
          </a:bodyPr>
          <a:lstStyle/>
          <a:p>
            <a:r>
              <a:rPr lang="en-US" sz="9600" b="1" i="1" spc="150" dirty="0" smtClean="0">
                <a:ln w="11430"/>
                <a:solidFill>
                  <a:srgbClr val="F8F8F8"/>
                </a:solidFill>
                <a:effectLst>
                  <a:outerShdw blurRad="25400" algn="tl" rotWithShape="0">
                    <a:srgbClr val="000000">
                      <a:alpha val="43000"/>
                    </a:srgbClr>
                  </a:outerShdw>
                </a:effectLst>
                <a:latin typeface="Harrington" pitchFamily="82" charset="0"/>
              </a:rPr>
              <a:t>Motion!</a:t>
            </a:r>
            <a:endParaRPr lang="en-US" sz="9600" b="1" i="1" spc="150" dirty="0">
              <a:ln w="11430"/>
              <a:solidFill>
                <a:srgbClr val="F8F8F8"/>
              </a:solidFill>
              <a:effectLst>
                <a:outerShdw blurRad="25400" algn="tl" rotWithShape="0">
                  <a:srgbClr val="000000">
                    <a:alpha val="43000"/>
                  </a:srgbClr>
                </a:outerShdw>
              </a:effectLst>
              <a:latin typeface="Harrington" pitchFamily="82" charset="0"/>
            </a:endParaRPr>
          </a:p>
        </p:txBody>
      </p:sp>
      <p:pic>
        <p:nvPicPr>
          <p:cNvPr id="7170" name="Picture 2" descr="C:\Users\KKryzan\AppData\Local\Microsoft\Windows\Temporary Internet Files\Content.IE5\SMRBWS8J\MC900441277[1].png"/>
          <p:cNvPicPr>
            <a:picLocks noChangeAspect="1" noChangeArrowheads="1"/>
          </p:cNvPicPr>
          <p:nvPr/>
        </p:nvPicPr>
        <p:blipFill>
          <a:blip r:embed="rId2" cstate="print"/>
          <a:srcRect/>
          <a:stretch>
            <a:fillRect/>
          </a:stretch>
        </p:blipFill>
        <p:spPr bwMode="auto">
          <a:xfrm>
            <a:off x="762000" y="685800"/>
            <a:ext cx="2743200" cy="2743200"/>
          </a:xfrm>
          <a:prstGeom prst="rect">
            <a:avLst/>
          </a:prstGeom>
          <a:noFill/>
        </p:spPr>
      </p:pic>
      <p:pic>
        <p:nvPicPr>
          <p:cNvPr id="7171" name="Picture 3" descr="C:\Users\KKryzan\AppData\Local\Microsoft\Windows\Temporary Internet Files\Content.IE5\R5XALKCY\MC900441548[1].wmf"/>
          <p:cNvPicPr>
            <a:picLocks noChangeAspect="1" noChangeArrowheads="1"/>
          </p:cNvPicPr>
          <p:nvPr/>
        </p:nvPicPr>
        <p:blipFill>
          <a:blip r:embed="rId3" cstate="print"/>
          <a:srcRect/>
          <a:stretch>
            <a:fillRect/>
          </a:stretch>
        </p:blipFill>
        <p:spPr bwMode="auto">
          <a:xfrm rot="21078373">
            <a:off x="6400800" y="685800"/>
            <a:ext cx="1668463" cy="347842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0160">
                  <a:solidFill>
                    <a:schemeClr val="accent1"/>
                  </a:solidFill>
                  <a:prstDash val="solid"/>
                </a:ln>
                <a:solidFill>
                  <a:srgbClr val="FFFFFF"/>
                </a:solidFill>
                <a:effectLst>
                  <a:outerShdw blurRad="38100" dist="32000" dir="5400000" algn="tl">
                    <a:srgbClr val="000000">
                      <a:alpha val="30000"/>
                    </a:srgbClr>
                  </a:outerShdw>
                </a:effectLst>
              </a:rPr>
              <a:t>What do’s the picture represent? </a:t>
            </a:r>
            <a:endParaRPr lang="en-US"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3" name="Picture 2" descr="freethrow3.jpg"/>
          <p:cNvPicPr>
            <a:picLocks noChangeAspect="1"/>
          </p:cNvPicPr>
          <p:nvPr/>
        </p:nvPicPr>
        <p:blipFill>
          <a:blip r:embed="rId2" cstate="print"/>
          <a:stretch>
            <a:fillRect/>
          </a:stretch>
        </p:blipFill>
        <p:spPr>
          <a:xfrm>
            <a:off x="3124200" y="1905000"/>
            <a:ext cx="3048000" cy="4254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382000" cy="2163762"/>
          </a:xfrm>
        </p:spPr>
        <p:txBody>
          <a:bodyPr>
            <a:noAutofit/>
            <a:scene3d>
              <a:camera prst="orthographicFront"/>
              <a:lightRig rig="soft" dir="t">
                <a:rot lat="0" lon="0" rev="10800000"/>
              </a:lightRig>
            </a:scene3d>
            <a:sp3d>
              <a:bevelT w="27940" h="12700"/>
              <a:contourClr>
                <a:srgbClr val="DDDDDD"/>
              </a:contourClr>
            </a:sp3d>
          </a:bodyPr>
          <a:lstStyle/>
          <a:p>
            <a:r>
              <a:rPr lang="en-US" sz="9600" b="1" spc="150" dirty="0" smtClean="0">
                <a:ln w="11430"/>
                <a:solidFill>
                  <a:srgbClr val="F8F8F8"/>
                </a:solidFill>
                <a:effectLst>
                  <a:outerShdw blurRad="25400" algn="tl" rotWithShape="0">
                    <a:srgbClr val="000000">
                      <a:alpha val="43000"/>
                    </a:srgbClr>
                  </a:outerShdw>
                </a:effectLst>
              </a:rPr>
              <a:t>Speed!</a:t>
            </a:r>
            <a:endParaRPr lang="en-US" sz="9600" b="1" spc="150" dirty="0">
              <a:ln w="11430"/>
              <a:solidFill>
                <a:srgbClr val="F8F8F8"/>
              </a:solidFill>
              <a:effectLst>
                <a:outerShdw blurRad="25400" algn="tl" rotWithShape="0">
                  <a:srgbClr val="000000">
                    <a:alpha val="43000"/>
                  </a:srgbClr>
                </a:outerShdw>
              </a:effectLst>
            </a:endParaRPr>
          </a:p>
        </p:txBody>
      </p:sp>
      <p:pic>
        <p:nvPicPr>
          <p:cNvPr id="8194" name="Picture 2" descr="C:\Users\KKryzan\AppData\Local\Microsoft\Windows\Temporary Internet Files\Content.IE5\FZYSKCAA\MC900441275[1].png"/>
          <p:cNvPicPr>
            <a:picLocks noChangeAspect="1" noChangeArrowheads="1"/>
          </p:cNvPicPr>
          <p:nvPr/>
        </p:nvPicPr>
        <p:blipFill>
          <a:blip r:embed="rId2" cstate="print"/>
          <a:srcRect/>
          <a:stretch>
            <a:fillRect/>
          </a:stretch>
        </p:blipFill>
        <p:spPr bwMode="auto">
          <a:xfrm>
            <a:off x="457200" y="838200"/>
            <a:ext cx="2743200" cy="2743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0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What is this picture showing?</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9218" name="Picture 2" descr="C:\Users\KKryzan\AppData\Local\Microsoft\Windows\Temporary Internet Files\Content.IE5\FZYSKCAA\MC900441272[1].png"/>
          <p:cNvPicPr>
            <a:picLocks noChangeAspect="1" noChangeArrowheads="1"/>
          </p:cNvPicPr>
          <p:nvPr/>
        </p:nvPicPr>
        <p:blipFill>
          <a:blip r:embed="rId3" cstate="print"/>
          <a:srcRect/>
          <a:stretch>
            <a:fillRect/>
          </a:stretch>
        </p:blipFill>
        <p:spPr bwMode="auto">
          <a:xfrm>
            <a:off x="685800" y="3200400"/>
            <a:ext cx="2743200" cy="2743200"/>
          </a:xfrm>
          <a:prstGeom prst="rect">
            <a:avLst/>
          </a:prstGeom>
          <a:ln w="88900" cap="sq" cmpd="thickThin">
            <a:solidFill>
              <a:srgbClr val="000000"/>
            </a:solidFill>
            <a:prstDash val="solid"/>
            <a:miter lim="800000"/>
          </a:ln>
          <a:effectLst>
            <a:innerShdw blurRad="76200">
              <a:srgbClr val="000000"/>
            </a:innerShdw>
          </a:effectLst>
        </p:spPr>
      </p:pic>
      <p:pic>
        <p:nvPicPr>
          <p:cNvPr id="9219" name="Picture 3" descr="C:\Users\KKryzan\AppData\Local\Microsoft\Windows\Temporary Internet Files\Content.IE5\9CUJNERM\MC900441271[1].png"/>
          <p:cNvPicPr>
            <a:picLocks noChangeAspect="1" noChangeArrowheads="1"/>
          </p:cNvPicPr>
          <p:nvPr/>
        </p:nvPicPr>
        <p:blipFill>
          <a:blip r:embed="rId4" cstate="print"/>
          <a:srcRect/>
          <a:stretch>
            <a:fillRect/>
          </a:stretch>
        </p:blipFill>
        <p:spPr bwMode="auto">
          <a:xfrm>
            <a:off x="6019800" y="1600200"/>
            <a:ext cx="2743200" cy="2743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220" name="Picture 4" descr="C:\Users\KKryzan\AppData\Local\Microsoft\Windows\Temporary Internet Files\Content.IE5\SMRBWS8J\MC900441564[1].wmf"/>
          <p:cNvPicPr>
            <a:picLocks noChangeAspect="1" noChangeArrowheads="1"/>
          </p:cNvPicPr>
          <p:nvPr/>
        </p:nvPicPr>
        <p:blipFill>
          <a:blip r:embed="rId5" cstate="print"/>
          <a:srcRect/>
          <a:stretch>
            <a:fillRect/>
          </a:stretch>
        </p:blipFill>
        <p:spPr bwMode="auto">
          <a:xfrm>
            <a:off x="3867150" y="2449512"/>
            <a:ext cx="1771650" cy="24619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a:bodyPr>
          <a:lstStyle/>
          <a:p>
            <a:r>
              <a:rPr lang="en-US" sz="8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Force</a:t>
            </a:r>
            <a:endParaRPr lang="en-US" sz="8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13315" name="Picture 3" descr="C:\Users\KKryzan\AppData\Local\Microsoft\Windows\Temporary Internet Files\Content.IE5\9CUJNERM\MP900341306[1].jpg"/>
          <p:cNvPicPr>
            <a:picLocks noChangeAspect="1" noChangeArrowheads="1"/>
          </p:cNvPicPr>
          <p:nvPr/>
        </p:nvPicPr>
        <p:blipFill>
          <a:blip r:embed="rId2" cstate="print"/>
          <a:srcRect/>
          <a:stretch>
            <a:fillRect/>
          </a:stretch>
        </p:blipFill>
        <p:spPr bwMode="auto">
          <a:xfrm>
            <a:off x="838200" y="2133600"/>
            <a:ext cx="2609088"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316" name="Picture 4" descr="C:\Users\KKryzan\AppData\Local\Microsoft\Windows\Temporary Internet Files\Content.IE5\SMRBWS8J\MC900086158[1].wmf"/>
          <p:cNvPicPr>
            <a:picLocks noChangeAspect="1" noChangeArrowheads="1"/>
          </p:cNvPicPr>
          <p:nvPr/>
        </p:nvPicPr>
        <p:blipFill>
          <a:blip r:embed="rId3" cstate="print"/>
          <a:srcRect/>
          <a:stretch>
            <a:fillRect/>
          </a:stretch>
        </p:blipFill>
        <p:spPr bwMode="auto">
          <a:xfrm>
            <a:off x="5943600" y="1828800"/>
            <a:ext cx="2404374" cy="2671526"/>
          </a:xfrm>
          <a:prstGeom prst="rect">
            <a:avLst/>
          </a:prstGeom>
          <a:ln w="88900" cap="sq" cmpd="thickThin">
            <a:solidFill>
              <a:schemeClr val="accent5"/>
            </a:solidFill>
            <a:prstDash val="solid"/>
            <a:miter lim="800000"/>
          </a:ln>
          <a:effectLst>
            <a:innerShdw blurRad="76200">
              <a:srgbClr val="000000"/>
            </a:inn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What doe’s this represent?</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42" name="Picture 2" descr="C:\Users\KKryzan\AppData\Local\Microsoft\Windows\Temporary Internet Files\Content.IE5\R5XALKCY\MC900441633[1].wmf"/>
          <p:cNvPicPr>
            <a:picLocks noChangeAspect="1" noChangeArrowheads="1"/>
          </p:cNvPicPr>
          <p:nvPr/>
        </p:nvPicPr>
        <p:blipFill>
          <a:blip r:embed="rId2" cstate="print"/>
          <a:srcRect/>
          <a:stretch>
            <a:fillRect/>
          </a:stretch>
        </p:blipFill>
        <p:spPr bwMode="auto">
          <a:xfrm>
            <a:off x="3886200" y="1447800"/>
            <a:ext cx="1809750" cy="477043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456289">
            <a:off x="533400" y="1676400"/>
            <a:ext cx="8382000" cy="1935162"/>
          </a:xfrm>
        </p:spPr>
        <p:txBody>
          <a:bodyPr>
            <a:normAutofit/>
          </a:bodyPr>
          <a:lstStyle/>
          <a:p>
            <a:r>
              <a:rPr lang="en-US" sz="66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Gravity</a:t>
            </a:r>
            <a:endParaRPr lang="en-US" sz="66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22000">
              <a:srgbClr val="A603AB">
                <a:alpha val="97000"/>
              </a:srgbClr>
            </a:gs>
            <a:gs pos="21001">
              <a:srgbClr val="0819FB"/>
            </a:gs>
            <a:gs pos="35001">
              <a:srgbClr val="1A8D48"/>
            </a:gs>
            <a:gs pos="52000">
              <a:srgbClr val="FFFF00"/>
            </a:gs>
            <a:gs pos="73000">
              <a:srgbClr val="EE3F17"/>
            </a:gs>
            <a:gs pos="88000">
              <a:srgbClr val="E81766"/>
            </a:gs>
            <a:gs pos="100000">
              <a:srgbClr val="A603AB"/>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does this represent?</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1266" name="Picture 2" descr="C:\Users\KKryzan\AppData\Local\Microsoft\Windows\Temporary Internet Files\Content.IE5\FZYSKCAA\MP900448551[1].jpg"/>
          <p:cNvPicPr>
            <a:picLocks noChangeAspect="1" noChangeArrowheads="1"/>
          </p:cNvPicPr>
          <p:nvPr/>
        </p:nvPicPr>
        <p:blipFill>
          <a:blip r:embed="rId2" cstate="print"/>
          <a:srcRect/>
          <a:stretch>
            <a:fillRect/>
          </a:stretch>
        </p:blipFill>
        <p:spPr bwMode="auto">
          <a:xfrm rot="713757">
            <a:off x="2057400" y="1752600"/>
            <a:ext cx="4621840" cy="45556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722119">
            <a:off x="609600" y="1295400"/>
            <a:ext cx="8229600" cy="3001962"/>
          </a:xfrm>
        </p:spPr>
        <p:txBody>
          <a:bodyPr>
            <a:normAutofit/>
          </a:bodyPr>
          <a:lstStyle/>
          <a:p>
            <a:r>
              <a:rPr lang="en-US" sz="9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mass</a:t>
            </a:r>
            <a:endParaRPr lang="en-US"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2290" name="Picture 2" descr="C:\Users\KKryzan\AppData\Local\Microsoft\Windows\Temporary Internet Files\Content.IE5\9CUJNERM\MP900446747[1].jpg"/>
          <p:cNvPicPr>
            <a:picLocks noChangeAspect="1" noChangeArrowheads="1"/>
          </p:cNvPicPr>
          <p:nvPr/>
        </p:nvPicPr>
        <p:blipFill>
          <a:blip r:embed="rId2" cstate="print"/>
          <a:srcRect/>
          <a:stretch>
            <a:fillRect/>
          </a:stretch>
        </p:blipFill>
        <p:spPr bwMode="auto">
          <a:xfrm>
            <a:off x="685800" y="4191000"/>
            <a:ext cx="3225800" cy="2152213"/>
          </a:xfrm>
          <a:prstGeom prst="rect">
            <a:avLst/>
          </a:prstGeom>
          <a:noFill/>
        </p:spPr>
      </p:pic>
      <p:pic>
        <p:nvPicPr>
          <p:cNvPr id="4" name="Picture 3" descr="basketball-shooting.jpg"/>
          <p:cNvPicPr>
            <a:picLocks noChangeAspect="1"/>
          </p:cNvPicPr>
          <p:nvPr/>
        </p:nvPicPr>
        <p:blipFill>
          <a:blip r:embed="rId3" cstate="print"/>
          <a:stretch>
            <a:fillRect/>
          </a:stretch>
        </p:blipFill>
        <p:spPr>
          <a:xfrm>
            <a:off x="381000" y="381000"/>
            <a:ext cx="2844800" cy="2844800"/>
          </a:xfrm>
          <a:prstGeom prst="rect">
            <a:avLst/>
          </a:prstGeom>
        </p:spPr>
      </p:pic>
      <p:pic>
        <p:nvPicPr>
          <p:cNvPr id="5" name="Picture 4" descr="nba-basketball-lakers-thunder-abc.jpg"/>
          <p:cNvPicPr>
            <a:picLocks noChangeAspect="1"/>
          </p:cNvPicPr>
          <p:nvPr/>
        </p:nvPicPr>
        <p:blipFill>
          <a:blip r:embed="rId4" cstate="print"/>
          <a:stretch>
            <a:fillRect/>
          </a:stretch>
        </p:blipFill>
        <p:spPr>
          <a:xfrm>
            <a:off x="6248400" y="2819400"/>
            <a:ext cx="2695575" cy="34671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6000" r="-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1828800"/>
            <a:ext cx="8229600" cy="2925762"/>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11500" b="1" dirty="0" smtClean="0">
                <a:ln/>
                <a:solidFill>
                  <a:schemeClr val="accent3"/>
                </a:solidFill>
              </a:rPr>
              <a:t>The End</a:t>
            </a:r>
            <a:endParaRPr lang="en-US" sz="11500" b="1" dirty="0">
              <a:ln/>
              <a:solidFill>
                <a:schemeClr val="accent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9000"/>
            <a:lum/>
          </a:blip>
          <a:srcRect/>
          <a:stretch>
            <a:fillRect t="-53000" b="-5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380311">
            <a:off x="274594" y="1928870"/>
            <a:ext cx="8813527" cy="1901805"/>
          </a:xfrm>
        </p:spPr>
        <p:txBody>
          <a:bodyPr>
            <a:normAutofit/>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Motion: How does motion apply to basketball?</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27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i="1" dirty="0" smtClean="0">
                <a:solidFill>
                  <a:schemeClr val="accent6"/>
                </a:solidFill>
                <a:latin typeface="Algerian" pitchFamily="82" charset="0"/>
              </a:rPr>
              <a:t>How</a:t>
            </a:r>
            <a:endParaRPr lang="en-US" sz="6000" i="1" dirty="0">
              <a:solidFill>
                <a:schemeClr val="accent6"/>
              </a:solidFill>
              <a:latin typeface="Algerian" pitchFamily="82" charset="0"/>
            </a:endParaRPr>
          </a:p>
        </p:txBody>
      </p:sp>
      <p:pic>
        <p:nvPicPr>
          <p:cNvPr id="5" name="Content Placeholder 4" descr="basketballdribble.jpg"/>
          <p:cNvPicPr>
            <a:picLocks noGrp="1" noChangeAspect="1"/>
          </p:cNvPicPr>
          <p:nvPr>
            <p:ph idx="1"/>
          </p:nvPr>
        </p:nvPicPr>
        <p:blipFill>
          <a:blip r:embed="rId2" cstate="print"/>
          <a:stretch>
            <a:fillRect/>
          </a:stretch>
        </p:blipFill>
        <p:spPr>
          <a:xfrm>
            <a:off x="6477000" y="381001"/>
            <a:ext cx="2381251" cy="2695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Text Placeholder 3"/>
          <p:cNvSpPr>
            <a:spLocks noGrp="1"/>
          </p:cNvSpPr>
          <p:nvPr>
            <p:ph type="body" sz="half" idx="2"/>
          </p:nvPr>
        </p:nvSpPr>
        <p:spPr>
          <a:xfrm>
            <a:off x="457200" y="1435101"/>
            <a:ext cx="4267200" cy="5194300"/>
          </a:xfrm>
        </p:spPr>
        <p:txBody>
          <a:bodyPr>
            <a:normAutofit lnSpcReduction="10000"/>
          </a:bodyPr>
          <a:lstStyle/>
          <a:p>
            <a:r>
              <a:rPr lang="en-US" dirty="0" smtClean="0"/>
              <a:t>	</a:t>
            </a:r>
            <a:r>
              <a:rPr lang="en-US" sz="2800" dirty="0" smtClean="0">
                <a:solidFill>
                  <a:srgbClr val="00B050"/>
                </a:solidFill>
                <a:latin typeface="AR CENA" pitchFamily="2" charset="0"/>
              </a:rPr>
              <a:t>When someone is dribbling the ball or shooting the ball if you have ever noticed the ball changes position over time.  The definition of motion is when an object changes position over time.  When a ball is being dribbled the ball is rotating and moving with the person that is dribbling it.  When a ball is shot it rotates in the air and ether goes up or down and that is motion.  </a:t>
            </a:r>
            <a:endParaRPr lang="en-US" sz="2800" dirty="0">
              <a:solidFill>
                <a:srgbClr val="00B050"/>
              </a:solidFill>
              <a:latin typeface="AR CENA" pitchFamily="2" charset="0"/>
            </a:endParaRPr>
          </a:p>
        </p:txBody>
      </p:sp>
      <p:pic>
        <p:nvPicPr>
          <p:cNvPr id="6" name="Picture 5" descr="wade_crop_340x234.jpg"/>
          <p:cNvPicPr>
            <a:picLocks noChangeAspect="1"/>
          </p:cNvPicPr>
          <p:nvPr/>
        </p:nvPicPr>
        <p:blipFill>
          <a:blip r:embed="rId3" cstate="print"/>
          <a:stretch>
            <a:fillRect/>
          </a:stretch>
        </p:blipFill>
        <p:spPr>
          <a:xfrm rot="20598367">
            <a:off x="5423405" y="4059046"/>
            <a:ext cx="3108960" cy="213969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20118899">
            <a:off x="21619" y="2442779"/>
            <a:ext cx="9169061" cy="1782762"/>
          </a:xfrm>
        </p:spPr>
        <p:txBody>
          <a:bodyPr>
            <a:noAutofit/>
          </a:bodyPr>
          <a:lstStyle/>
          <a:p>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01600">
                    <a:schemeClr val="accent1">
                      <a:satMod val="175000"/>
                      <a:alpha val="40000"/>
                    </a:schemeClr>
                  </a:glow>
                </a:effectLst>
              </a:rPr>
              <a:t>Speed: What does speed have to do with science?</a:t>
            </a:r>
            <a:endParaRPr lang="en-US"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01600">
                  <a:schemeClr val="accent1">
                    <a:satMod val="175000"/>
                    <a:alpha val="40000"/>
                  </a:schemeClr>
                </a:glo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20000">
              <a:schemeClr val="bg1"/>
            </a:gs>
            <a:gs pos="17999">
              <a:srgbClr val="99CCFF"/>
            </a:gs>
            <a:gs pos="36000">
              <a:srgbClr val="9966FF"/>
            </a:gs>
            <a:gs pos="61000">
              <a:srgbClr val="CC99FF"/>
            </a:gs>
            <a:gs pos="82001">
              <a:srgbClr val="99CCFF"/>
            </a:gs>
            <a:gs pos="100000">
              <a:srgbClr val="CCCCFF"/>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i="1" dirty="0" smtClean="0">
                <a:solidFill>
                  <a:srgbClr val="660066"/>
                </a:solidFill>
                <a:latin typeface="Bernard MT Condensed" pitchFamily="18" charset="0"/>
              </a:rPr>
              <a:t>How it applies!</a:t>
            </a:r>
            <a:endParaRPr lang="en-US" sz="3600" i="1" dirty="0">
              <a:solidFill>
                <a:srgbClr val="660066"/>
              </a:solidFill>
              <a:latin typeface="Bernard MT Condensed" pitchFamily="18" charset="0"/>
            </a:endParaRPr>
          </a:p>
        </p:txBody>
      </p:sp>
      <p:pic>
        <p:nvPicPr>
          <p:cNvPr id="5" name="Content Placeholder 4" descr="schroederftlehigh.jpg"/>
          <p:cNvPicPr>
            <a:picLocks noGrp="1" noChangeAspect="1"/>
          </p:cNvPicPr>
          <p:nvPr>
            <p:ph idx="1"/>
          </p:nvPr>
        </p:nvPicPr>
        <p:blipFill>
          <a:blip r:embed="rId2" cstate="print"/>
          <a:stretch>
            <a:fillRect/>
          </a:stretch>
        </p:blipFill>
        <p:spPr>
          <a:xfrm rot="860478">
            <a:off x="6126206" y="735355"/>
            <a:ext cx="1945108" cy="249946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 name="Text Placeholder 3"/>
          <p:cNvSpPr>
            <a:spLocks noGrp="1"/>
          </p:cNvSpPr>
          <p:nvPr>
            <p:ph type="body" sz="half" idx="2"/>
          </p:nvPr>
        </p:nvSpPr>
        <p:spPr>
          <a:xfrm>
            <a:off x="457200" y="1435101"/>
            <a:ext cx="3886200" cy="5270500"/>
          </a:xfrm>
        </p:spPr>
        <p:txBody>
          <a:bodyPr>
            <a:normAutofit fontScale="92500" lnSpcReduction="10000"/>
          </a:bodyPr>
          <a:lstStyle/>
          <a:p>
            <a:r>
              <a:rPr lang="en-US" dirty="0" smtClean="0"/>
              <a:t>	</a:t>
            </a:r>
            <a:r>
              <a:rPr lang="en-US" sz="2200" dirty="0" smtClean="0">
                <a:solidFill>
                  <a:schemeClr val="tx1">
                    <a:lumMod val="95000"/>
                    <a:lumOff val="5000"/>
                  </a:schemeClr>
                </a:solidFill>
                <a:latin typeface="Comic Sans MS" pitchFamily="66" charset="0"/>
              </a:rPr>
              <a:t>Speed applies to basketball because the ball can be dribbled at  different speeds and thrown at different speeds.  When  a player throws a free throw or passes the ball or even makes a lay up, the ball is thrown at different speeds.  When a player is passing the ball they can control the speed at witch it is going to be thrown.  The same concept applies when someone is taking a shot.  The player controls the speed that it is being thrown at.  That is how speed applies.</a:t>
            </a:r>
            <a:endParaRPr lang="en-US" dirty="0">
              <a:solidFill>
                <a:schemeClr val="tx1">
                  <a:lumMod val="95000"/>
                  <a:lumOff val="5000"/>
                </a:schemeClr>
              </a:solidFill>
              <a:latin typeface="Comic Sans MS" pitchFamily="66" charset="0"/>
            </a:endParaRPr>
          </a:p>
        </p:txBody>
      </p:sp>
      <p:pic>
        <p:nvPicPr>
          <p:cNvPr id="6" name="Picture 5" descr="dwadespin.jpg"/>
          <p:cNvPicPr>
            <a:picLocks noChangeAspect="1"/>
          </p:cNvPicPr>
          <p:nvPr/>
        </p:nvPicPr>
        <p:blipFill>
          <a:blip r:embed="rId3" cstate="print"/>
          <a:stretch>
            <a:fillRect/>
          </a:stretch>
        </p:blipFill>
        <p:spPr>
          <a:xfrm>
            <a:off x="6096001" y="3866493"/>
            <a:ext cx="2724151" cy="26771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6000" b="-4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rot="19898515">
            <a:off x="-36163" y="2450092"/>
            <a:ext cx="9251448" cy="2133901"/>
          </a:xfrm>
        </p:spPr>
        <p:txBody>
          <a:bodyPr>
            <a:normAutofit/>
          </a:bodyPr>
          <a:lstStyle/>
          <a:p>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Force: Doe’s force really apply?</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Yes:</a:t>
            </a:r>
            <a:b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It plays a big roll in basketball!</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Content Placeholder 2"/>
          <p:cNvSpPr>
            <a:spLocks noGrp="1"/>
          </p:cNvSpPr>
          <p:nvPr>
            <p:ph idx="1"/>
          </p:nvPr>
        </p:nvSpPr>
        <p:spPr>
          <a:xfrm>
            <a:off x="152400" y="1600200"/>
            <a:ext cx="8839200" cy="5105400"/>
          </a:xfrm>
        </p:spPr>
        <p:txBody>
          <a:bodyPr>
            <a:normAutofit/>
          </a:bodyPr>
          <a:lstStyle/>
          <a:p>
            <a:pPr>
              <a:buNone/>
            </a:pPr>
            <a:r>
              <a:rPr lang="en-US" dirty="0" smtClean="0"/>
              <a:t>	</a:t>
            </a:r>
            <a:r>
              <a:rPr lang="en-US" sz="3600" b="1" i="1" dirty="0" smtClean="0">
                <a:solidFill>
                  <a:srgbClr val="00FF00"/>
                </a:solidFill>
              </a:rPr>
              <a:t>If force plays a big roll in basketball then how doe’s it apply? </a:t>
            </a:r>
            <a:endParaRPr lang="en-US" b="1" i="1" dirty="0" smtClean="0">
              <a:solidFill>
                <a:srgbClr val="00FF00"/>
              </a:solidFill>
            </a:endParaRPr>
          </a:p>
          <a:p>
            <a:pPr>
              <a:buBlip>
                <a:blip r:embed="rId2"/>
              </a:buBlip>
            </a:pPr>
            <a:r>
              <a:rPr lang="en-US" dirty="0" smtClean="0"/>
              <a:t> </a:t>
            </a:r>
            <a:r>
              <a:rPr lang="en-US" sz="3600" dirty="0" smtClean="0">
                <a:solidFill>
                  <a:srgbClr val="7030A0"/>
                </a:solidFill>
              </a:rPr>
              <a:t>Doe’s it apply when you are dribbling?</a:t>
            </a:r>
          </a:p>
          <a:p>
            <a:pPr>
              <a:buBlip>
                <a:blip r:embed="rId2"/>
              </a:buBlip>
            </a:pPr>
            <a:r>
              <a:rPr lang="en-US" sz="3600" dirty="0" smtClean="0">
                <a:solidFill>
                  <a:srgbClr val="002060"/>
                </a:solidFill>
              </a:rPr>
              <a:t> Doe’s it apply when you are shooting?</a:t>
            </a:r>
          </a:p>
          <a:p>
            <a:pPr>
              <a:buBlip>
                <a:blip r:embed="rId2"/>
              </a:buBlip>
            </a:pPr>
            <a:r>
              <a:rPr lang="en-US" sz="3600" dirty="0" smtClean="0">
                <a:solidFill>
                  <a:schemeClr val="accent2"/>
                </a:solidFill>
              </a:rPr>
              <a:t> </a:t>
            </a:r>
            <a:r>
              <a:rPr lang="en-US" sz="3600" dirty="0" smtClean="0">
                <a:solidFill>
                  <a:srgbClr val="C00000"/>
                </a:solidFill>
              </a:rPr>
              <a:t>Doe’s it apply when you are running?</a:t>
            </a:r>
          </a:p>
          <a:p>
            <a:pPr>
              <a:buBlip>
                <a:blip r:embed="rId2"/>
              </a:buBlip>
            </a:pPr>
            <a:r>
              <a:rPr lang="en-US" sz="3600" dirty="0" smtClean="0">
                <a:solidFill>
                  <a:srgbClr val="FF0066"/>
                </a:solidFill>
              </a:rPr>
              <a:t> </a:t>
            </a:r>
            <a:r>
              <a:rPr lang="en-US" sz="3600" dirty="0" smtClean="0">
                <a:solidFill>
                  <a:srgbClr val="0000CC"/>
                </a:solidFill>
              </a:rPr>
              <a:t>Or doe’s it apply when you are making a layup?</a:t>
            </a:r>
          </a:p>
          <a:p>
            <a:pPr>
              <a:buBlip>
                <a:blip r:embed="rId2"/>
              </a:buBlip>
            </a:pPr>
            <a:r>
              <a:rPr lang="en-US" sz="3600" dirty="0" smtClean="0">
                <a:solidFill>
                  <a:srgbClr val="0000CC"/>
                </a:solidFill>
              </a:rPr>
              <a:t> </a:t>
            </a:r>
            <a:r>
              <a:rPr lang="en-US" sz="3600" dirty="0" smtClean="0">
                <a:solidFill>
                  <a:srgbClr val="66FF33"/>
                </a:solidFill>
              </a:rPr>
              <a:t>What do you think is the right answer?</a:t>
            </a:r>
            <a:endParaRPr lang="en-US" sz="3600" dirty="0">
              <a:solidFill>
                <a:srgbClr val="66FF3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14000"/>
            <a:lum/>
          </a:blip>
          <a:srcRect/>
          <a:stretch>
            <a:fillRect t="-2000" r="1000" b="-2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answer is:</a:t>
            </a:r>
            <a:endParaRPr lang="en-US" dirty="0"/>
          </a:p>
        </p:txBody>
      </p:sp>
      <p:sp>
        <p:nvSpPr>
          <p:cNvPr id="3" name="Content Placeholder 2"/>
          <p:cNvSpPr>
            <a:spLocks noGrp="1"/>
          </p:cNvSpPr>
          <p:nvPr>
            <p:ph sz="half" idx="1"/>
          </p:nvPr>
        </p:nvSpPr>
        <p:spPr>
          <a:xfrm rot="21220880">
            <a:off x="4495800" y="1752601"/>
            <a:ext cx="4038600" cy="4525963"/>
          </a:xfrm>
        </p:spPr>
        <p:txBody>
          <a:bodyPr>
            <a:normAutofit lnSpcReduction="10000"/>
          </a:bodyPr>
          <a:lstStyle/>
          <a:p>
            <a:pPr>
              <a:buNone/>
            </a:pPr>
            <a:r>
              <a:rPr lang="en-US" dirty="0" smtClean="0"/>
              <a:t>	</a:t>
            </a:r>
            <a:r>
              <a:rPr lang="en-US" b="1" dirty="0" smtClean="0">
                <a:latin typeface="Harrington" pitchFamily="82" charset="0"/>
              </a:rPr>
              <a:t>When you use your hand to dribble the ball you push down on it with your hand and that is force.  When a person is dribbling the ball they are pushing down on it and that is force being applied to the ball.</a:t>
            </a:r>
            <a:endParaRPr lang="en-US" b="1" dirty="0">
              <a:latin typeface="Harrington" pitchFamily="82" charset="0"/>
            </a:endParaRPr>
          </a:p>
        </p:txBody>
      </p:sp>
      <p:pic>
        <p:nvPicPr>
          <p:cNvPr id="2050" name="Picture 2" descr="C:\Users\KKryzan\AppData\Local\Microsoft\Windows\Temporary Internet Files\Content.IE5\SMRBWS8J\MC900437041[1].png"/>
          <p:cNvPicPr>
            <a:picLocks noGrp="1" noChangeAspect="1" noChangeArrowheads="1"/>
          </p:cNvPicPr>
          <p:nvPr>
            <p:ph sz="half" idx="2"/>
          </p:nvPr>
        </p:nvPicPr>
        <p:blipFill>
          <a:blip r:embed="rId3" cstate="print"/>
          <a:srcRect/>
          <a:stretch>
            <a:fillRect/>
          </a:stretch>
        </p:blipFill>
        <p:spPr bwMode="auto">
          <a:xfrm>
            <a:off x="-152400" y="4953000"/>
            <a:ext cx="1905000" cy="1905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4745</TotalTime>
  <Words>189</Words>
  <Application>Microsoft Office PowerPoint</Application>
  <PresentationFormat>On-screen Show (4:3)</PresentationFormat>
  <Paragraphs>54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Who knew science was in basketball?</vt:lpstr>
      <vt:lpstr>How does science apply to basketball? </vt:lpstr>
      <vt:lpstr>Motion: How does motion apply to basketball?</vt:lpstr>
      <vt:lpstr>How</vt:lpstr>
      <vt:lpstr>Speed: What does speed have to do with science?</vt:lpstr>
      <vt:lpstr>How it applies!</vt:lpstr>
      <vt:lpstr>Force: Doe’s force really apply?</vt:lpstr>
      <vt:lpstr>Yes: It plays a big roll in basketball!</vt:lpstr>
      <vt:lpstr>The answer is:</vt:lpstr>
      <vt:lpstr>Gravity: Does gravity have anything to do with science?</vt:lpstr>
      <vt:lpstr>What do you think?</vt:lpstr>
      <vt:lpstr>Your wrong</vt:lpstr>
      <vt:lpstr>Your right</vt:lpstr>
      <vt:lpstr>Gravity: </vt:lpstr>
      <vt:lpstr>Mass</vt:lpstr>
      <vt:lpstr>Yes, mass is very important to basketball!</vt:lpstr>
      <vt:lpstr>Mass:</vt:lpstr>
      <vt:lpstr>Quiz time!</vt:lpstr>
      <vt:lpstr>Slide 19</vt:lpstr>
      <vt:lpstr>Motion!</vt:lpstr>
      <vt:lpstr>What do’s the picture represent? </vt:lpstr>
      <vt:lpstr>Speed!</vt:lpstr>
      <vt:lpstr>What is this picture showing?</vt:lpstr>
      <vt:lpstr>Force</vt:lpstr>
      <vt:lpstr>What doe’s this represent?</vt:lpstr>
      <vt:lpstr>Gravity</vt:lpstr>
      <vt:lpstr>What does this represent?</vt:lpstr>
      <vt:lpstr>mass</vt:lpstr>
      <vt:lpstr>The End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KKryzan</dc:creator>
  <cp:lastModifiedBy>KKryzan</cp:lastModifiedBy>
  <cp:revision>48</cp:revision>
  <dcterms:created xsi:type="dcterms:W3CDTF">2011-06-02T19:11:34Z</dcterms:created>
  <dcterms:modified xsi:type="dcterms:W3CDTF">2011-06-06T23:13:12Z</dcterms:modified>
</cp:coreProperties>
</file>